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14" r:id="rId3"/>
    <p:sldId id="294" r:id="rId4"/>
    <p:sldId id="293" r:id="rId5"/>
    <p:sldId id="288" r:id="rId6"/>
    <p:sldId id="315" r:id="rId7"/>
    <p:sldId id="295" r:id="rId8"/>
    <p:sldId id="296" r:id="rId9"/>
    <p:sldId id="297" r:id="rId10"/>
    <p:sldId id="298" r:id="rId11"/>
    <p:sldId id="299" r:id="rId12"/>
    <p:sldId id="303" r:id="rId13"/>
    <p:sldId id="300" r:id="rId14"/>
    <p:sldId id="307" r:id="rId15"/>
    <p:sldId id="306" r:id="rId16"/>
    <p:sldId id="308" r:id="rId17"/>
    <p:sldId id="263" r:id="rId18"/>
    <p:sldId id="309" r:id="rId19"/>
    <p:sldId id="301" r:id="rId20"/>
    <p:sldId id="304" r:id="rId21"/>
    <p:sldId id="302" r:id="rId22"/>
    <p:sldId id="259" r:id="rId23"/>
    <p:sldId id="310" r:id="rId24"/>
    <p:sldId id="312" r:id="rId25"/>
    <p:sldId id="313" r:id="rId26"/>
    <p:sldId id="292" r:id="rId27"/>
    <p:sldId id="317" r:id="rId28"/>
    <p:sldId id="316" r:id="rId29"/>
    <p:sldId id="318" r:id="rId30"/>
  </p:sldIdLst>
  <p:sldSz cx="9144000" cy="5143500" type="screen16x9"/>
  <p:notesSz cx="6858000" cy="9144000"/>
  <p:defaultTex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0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C4D7"/>
    <a:srgbClr val="476A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43"/>
    <p:restoredTop sz="94694"/>
  </p:normalViewPr>
  <p:slideViewPr>
    <p:cSldViewPr snapToGrid="0" snapToObjects="1" showGuides="1">
      <p:cViewPr varScale="1">
        <p:scale>
          <a:sx n="155" d="100"/>
          <a:sy n="155" d="100"/>
        </p:scale>
        <p:origin x="208" y="192"/>
      </p:cViewPr>
      <p:guideLst>
        <p:guide orient="horz" pos="1603"/>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Users/dereklacey/Downloads/monday_attachments%202/Data%20of%20Haze%20Project-0508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dereklacey/Downloads/monday_attachments%202/Data%20of%20Haze%20Project-0508202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dereklacey/Downloads/monday_attachments%202/Data%20of%20Haze%20Project-0508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25395086267165E-2"/>
          <c:y val="2.7142071873130558E-2"/>
          <c:w val="0.91565623404549668"/>
          <c:h val="0.78851883660104505"/>
        </c:manualLayout>
      </c:layout>
      <c:barChart>
        <c:barDir val="col"/>
        <c:grouping val="clustered"/>
        <c:varyColors val="0"/>
        <c:ser>
          <c:idx val="0"/>
          <c:order val="0"/>
          <c:invertIfNegative val="0"/>
          <c:dPt>
            <c:idx val="0"/>
            <c:invertIfNegative val="0"/>
            <c:bubble3D val="0"/>
            <c:spPr>
              <a:solidFill>
                <a:srgbClr val="FF0000"/>
              </a:solidFill>
            </c:spPr>
            <c:extLst>
              <c:ext xmlns:c16="http://schemas.microsoft.com/office/drawing/2014/chart" uri="{C3380CC4-5D6E-409C-BE32-E72D297353CC}">
                <c16:uniqueId val="{00000001-1C80-2D4E-9705-BEB0D362A9BE}"/>
              </c:ext>
            </c:extLst>
          </c:dPt>
          <c:cat>
            <c:strRef>
              <c:f>Data!$L$133:$L$148</c:f>
              <c:strCache>
                <c:ptCount val="16"/>
                <c:pt idx="0">
                  <c:v>BSY-A010</c:v>
                </c:pt>
                <c:pt idx="1">
                  <c:v>BSY-A005</c:v>
                </c:pt>
                <c:pt idx="2">
                  <c:v>BSY-A007</c:v>
                </c:pt>
                <c:pt idx="3">
                  <c:v>BSY-A008</c:v>
                </c:pt>
                <c:pt idx="4">
                  <c:v>BSY-A012</c:v>
                </c:pt>
                <c:pt idx="5">
                  <c:v>BSY-A015</c:v>
                </c:pt>
                <c:pt idx="6">
                  <c:v>BSY-A029</c:v>
                </c:pt>
                <c:pt idx="7">
                  <c:v>BSY-L05</c:v>
                </c:pt>
                <c:pt idx="8">
                  <c:v>BSY-L06</c:v>
                </c:pt>
                <c:pt idx="9">
                  <c:v>BSY-A065</c:v>
                </c:pt>
                <c:pt idx="10">
                  <c:v>BSY-A036</c:v>
                </c:pt>
                <c:pt idx="11">
                  <c:v>BSY-A038</c:v>
                </c:pt>
                <c:pt idx="12">
                  <c:v>BSY-A050</c:v>
                </c:pt>
                <c:pt idx="13">
                  <c:v>BSY-A051</c:v>
                </c:pt>
                <c:pt idx="14">
                  <c:v>BSY-A062</c:v>
                </c:pt>
                <c:pt idx="15">
                  <c:v>BSY-A011</c:v>
                </c:pt>
              </c:strCache>
            </c:strRef>
          </c:cat>
          <c:val>
            <c:numRef>
              <c:f>Data!$M$133:$M$148</c:f>
              <c:numCache>
                <c:formatCode>General</c:formatCode>
                <c:ptCount val="16"/>
                <c:pt idx="0">
                  <c:v>0.32700000000000001</c:v>
                </c:pt>
                <c:pt idx="1">
                  <c:v>0.249</c:v>
                </c:pt>
                <c:pt idx="2">
                  <c:v>0.374</c:v>
                </c:pt>
                <c:pt idx="3">
                  <c:v>0.37818181000000001</c:v>
                </c:pt>
                <c:pt idx="4">
                  <c:v>0.36623376623376602</c:v>
                </c:pt>
                <c:pt idx="5">
                  <c:v>0.376660341555977</c:v>
                </c:pt>
                <c:pt idx="6">
                  <c:v>0.39468690702087</c:v>
                </c:pt>
                <c:pt idx="7">
                  <c:v>0.26571428571428601</c:v>
                </c:pt>
                <c:pt idx="8">
                  <c:v>0.28103896103896098</c:v>
                </c:pt>
                <c:pt idx="9">
                  <c:v>0.36753246753246999</c:v>
                </c:pt>
                <c:pt idx="10">
                  <c:v>0.80200000000000005</c:v>
                </c:pt>
                <c:pt idx="11">
                  <c:v>0.97142857142856998</c:v>
                </c:pt>
                <c:pt idx="12">
                  <c:v>0.99099999999999999</c:v>
                </c:pt>
                <c:pt idx="13">
                  <c:v>0.73699999999999999</c:v>
                </c:pt>
                <c:pt idx="14">
                  <c:v>0.60199999999999998</c:v>
                </c:pt>
                <c:pt idx="15">
                  <c:v>1.2110000000000001</c:v>
                </c:pt>
              </c:numCache>
            </c:numRef>
          </c:val>
          <c:extLst>
            <c:ext xmlns:c16="http://schemas.microsoft.com/office/drawing/2014/chart" uri="{C3380CC4-5D6E-409C-BE32-E72D297353CC}">
              <c16:uniqueId val="{00000002-1C80-2D4E-9705-BEB0D362A9BE}"/>
            </c:ext>
          </c:extLst>
        </c:ser>
        <c:dLbls>
          <c:showLegendKey val="0"/>
          <c:showVal val="0"/>
          <c:showCatName val="0"/>
          <c:showSerName val="0"/>
          <c:showPercent val="0"/>
          <c:showBubbleSize val="0"/>
        </c:dLbls>
        <c:gapWidth val="150"/>
        <c:axId val="72108288"/>
        <c:axId val="72110848"/>
      </c:barChart>
      <c:catAx>
        <c:axId val="72108288"/>
        <c:scaling>
          <c:orientation val="minMax"/>
        </c:scaling>
        <c:delete val="0"/>
        <c:axPos val="b"/>
        <c:numFmt formatCode="General" sourceLinked="0"/>
        <c:majorTickMark val="out"/>
        <c:minorTickMark val="none"/>
        <c:tickLblPos val="nextTo"/>
        <c:crossAx val="72110848"/>
        <c:crosses val="autoZero"/>
        <c:auto val="1"/>
        <c:lblAlgn val="ctr"/>
        <c:lblOffset val="100"/>
        <c:noMultiLvlLbl val="0"/>
      </c:catAx>
      <c:valAx>
        <c:axId val="72110848"/>
        <c:scaling>
          <c:orientation val="minMax"/>
        </c:scaling>
        <c:delete val="0"/>
        <c:axPos val="l"/>
        <c:majorGridlines/>
        <c:numFmt formatCode="General" sourceLinked="1"/>
        <c:majorTickMark val="out"/>
        <c:minorTickMark val="none"/>
        <c:tickLblPos val="nextTo"/>
        <c:crossAx val="721082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45802993798271E-2"/>
          <c:y val="6.2723062790430384E-2"/>
          <c:w val="0.76593151630558243"/>
          <c:h val="0.83417114380408797"/>
        </c:manualLayout>
      </c:layout>
      <c:barChart>
        <c:barDir val="col"/>
        <c:grouping val="clustered"/>
        <c:varyColors val="0"/>
        <c:ser>
          <c:idx val="0"/>
          <c:order val="0"/>
          <c:tx>
            <c:strRef>
              <c:f>Data!$C$8</c:f>
              <c:strCache>
                <c:ptCount val="1"/>
                <c:pt idx="0">
                  <c:v>BSY-A010</c:v>
                </c:pt>
              </c:strCache>
            </c:strRef>
          </c:tx>
          <c:invertIfNegative val="0"/>
          <c:cat>
            <c:strRef>
              <c:f>Data!$D$7:$G$7</c:f>
              <c:strCache>
                <c:ptCount val="4"/>
                <c:pt idx="0">
                  <c:v>Control</c:v>
                </c:pt>
                <c:pt idx="1">
                  <c:v>Citra</c:v>
                </c:pt>
                <c:pt idx="2">
                  <c:v>Elipse</c:v>
                </c:pt>
                <c:pt idx="3">
                  <c:v>Galaxy </c:v>
                </c:pt>
              </c:strCache>
            </c:strRef>
          </c:cat>
          <c:val>
            <c:numRef>
              <c:f>Data!$D$8:$G$8</c:f>
              <c:numCache>
                <c:formatCode>General</c:formatCode>
                <c:ptCount val="4"/>
                <c:pt idx="0">
                  <c:v>0.22700000000000001</c:v>
                </c:pt>
                <c:pt idx="1">
                  <c:v>0.379</c:v>
                </c:pt>
                <c:pt idx="2">
                  <c:v>0.34899999999999998</c:v>
                </c:pt>
                <c:pt idx="3">
                  <c:v>0.37</c:v>
                </c:pt>
              </c:numCache>
            </c:numRef>
          </c:val>
          <c:extLst>
            <c:ext xmlns:c16="http://schemas.microsoft.com/office/drawing/2014/chart" uri="{C3380CC4-5D6E-409C-BE32-E72D297353CC}">
              <c16:uniqueId val="{00000000-E786-F74D-8B85-C3D4FFD9E1C9}"/>
            </c:ext>
          </c:extLst>
        </c:ser>
        <c:ser>
          <c:idx val="1"/>
          <c:order val="1"/>
          <c:tx>
            <c:strRef>
              <c:f>Data!$C$9</c:f>
              <c:strCache>
                <c:ptCount val="1"/>
                <c:pt idx="0">
                  <c:v>BSY-A011</c:v>
                </c:pt>
              </c:strCache>
            </c:strRef>
          </c:tx>
          <c:invertIfNegative val="0"/>
          <c:cat>
            <c:strRef>
              <c:f>Data!$D$7:$G$7</c:f>
              <c:strCache>
                <c:ptCount val="4"/>
                <c:pt idx="0">
                  <c:v>Control</c:v>
                </c:pt>
                <c:pt idx="1">
                  <c:v>Citra</c:v>
                </c:pt>
                <c:pt idx="2">
                  <c:v>Elipse</c:v>
                </c:pt>
                <c:pt idx="3">
                  <c:v>Galaxy </c:v>
                </c:pt>
              </c:strCache>
            </c:strRef>
          </c:cat>
          <c:val>
            <c:numRef>
              <c:f>Data!$D$9:$G$9</c:f>
              <c:numCache>
                <c:formatCode>General</c:formatCode>
                <c:ptCount val="4"/>
                <c:pt idx="0">
                  <c:v>0.39200000000000002</c:v>
                </c:pt>
                <c:pt idx="1">
                  <c:v>0.91024000000000005</c:v>
                </c:pt>
                <c:pt idx="2">
                  <c:v>1.099</c:v>
                </c:pt>
                <c:pt idx="3">
                  <c:v>1.3740000000000001</c:v>
                </c:pt>
              </c:numCache>
            </c:numRef>
          </c:val>
          <c:extLst>
            <c:ext xmlns:c16="http://schemas.microsoft.com/office/drawing/2014/chart" uri="{C3380CC4-5D6E-409C-BE32-E72D297353CC}">
              <c16:uniqueId val="{00000001-E786-F74D-8B85-C3D4FFD9E1C9}"/>
            </c:ext>
          </c:extLst>
        </c:ser>
        <c:dLbls>
          <c:showLegendKey val="0"/>
          <c:showVal val="0"/>
          <c:showCatName val="0"/>
          <c:showSerName val="0"/>
          <c:showPercent val="0"/>
          <c:showBubbleSize val="0"/>
        </c:dLbls>
        <c:gapWidth val="150"/>
        <c:axId val="115765632"/>
        <c:axId val="115767168"/>
      </c:barChart>
      <c:catAx>
        <c:axId val="115765632"/>
        <c:scaling>
          <c:orientation val="minMax"/>
        </c:scaling>
        <c:delete val="0"/>
        <c:axPos val="b"/>
        <c:numFmt formatCode="General" sourceLinked="0"/>
        <c:majorTickMark val="out"/>
        <c:minorTickMark val="none"/>
        <c:tickLblPos val="nextTo"/>
        <c:txPr>
          <a:bodyPr/>
          <a:lstStyle/>
          <a:p>
            <a:pPr>
              <a:defRPr sz="1400"/>
            </a:pPr>
            <a:endParaRPr lang="en-US"/>
          </a:p>
        </c:txPr>
        <c:crossAx val="115767168"/>
        <c:crosses val="autoZero"/>
        <c:auto val="1"/>
        <c:lblAlgn val="ctr"/>
        <c:lblOffset val="100"/>
        <c:noMultiLvlLbl val="0"/>
      </c:catAx>
      <c:valAx>
        <c:axId val="115767168"/>
        <c:scaling>
          <c:orientation val="minMax"/>
        </c:scaling>
        <c:delete val="0"/>
        <c:axPos val="l"/>
        <c:majorGridlines/>
        <c:numFmt formatCode="General" sourceLinked="1"/>
        <c:majorTickMark val="out"/>
        <c:minorTickMark val="none"/>
        <c:tickLblPos val="nextTo"/>
        <c:txPr>
          <a:bodyPr/>
          <a:lstStyle/>
          <a:p>
            <a:pPr>
              <a:defRPr sz="1100"/>
            </a:pPr>
            <a:endParaRPr lang="en-US"/>
          </a:p>
        </c:txPr>
        <c:crossAx val="115765632"/>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Data!$C$36</c:f>
              <c:strCache>
                <c:ptCount val="1"/>
                <c:pt idx="0">
                  <c:v>BSY-A010</c:v>
                </c:pt>
              </c:strCache>
            </c:strRef>
          </c:tx>
          <c:cat>
            <c:strRef>
              <c:f>Data!$D$34:$L$35</c:f>
              <c:strCache>
                <c:ptCount val="9"/>
                <c:pt idx="0">
                  <c:v>Control</c:v>
                </c:pt>
                <c:pt idx="1">
                  <c:v>Day 0</c:v>
                </c:pt>
                <c:pt idx="2">
                  <c:v>Day 1</c:v>
                </c:pt>
                <c:pt idx="3">
                  <c:v>Day 2</c:v>
                </c:pt>
                <c:pt idx="4">
                  <c:v>Day 3</c:v>
                </c:pt>
                <c:pt idx="5">
                  <c:v>Day 5</c:v>
                </c:pt>
                <c:pt idx="6">
                  <c:v>Day 6</c:v>
                </c:pt>
                <c:pt idx="7">
                  <c:v>Day 7</c:v>
                </c:pt>
                <c:pt idx="8">
                  <c:v>Day 8</c:v>
                </c:pt>
              </c:strCache>
            </c:strRef>
          </c:cat>
          <c:val>
            <c:numRef>
              <c:f>Data!$D$36:$L$36</c:f>
              <c:numCache>
                <c:formatCode>General</c:formatCode>
                <c:ptCount val="9"/>
                <c:pt idx="0">
                  <c:v>0.19400000000000001</c:v>
                </c:pt>
                <c:pt idx="1">
                  <c:v>0.33200000000000002</c:v>
                </c:pt>
                <c:pt idx="2">
                  <c:v>0.27800000000000002</c:v>
                </c:pt>
                <c:pt idx="3">
                  <c:v>0.35099999999999998</c:v>
                </c:pt>
                <c:pt idx="4">
                  <c:v>0.183</c:v>
                </c:pt>
                <c:pt idx="5">
                  <c:v>0.35399999999999998</c:v>
                </c:pt>
                <c:pt idx="6">
                  <c:v>0.35799999999999998</c:v>
                </c:pt>
                <c:pt idx="7">
                  <c:v>0.39800000000000002</c:v>
                </c:pt>
                <c:pt idx="8">
                  <c:v>0.49199999999999999</c:v>
                </c:pt>
              </c:numCache>
            </c:numRef>
          </c:val>
          <c:smooth val="0"/>
          <c:extLst>
            <c:ext xmlns:c16="http://schemas.microsoft.com/office/drawing/2014/chart" uri="{C3380CC4-5D6E-409C-BE32-E72D297353CC}">
              <c16:uniqueId val="{00000000-A59C-C44F-83C8-56C92852D5C1}"/>
            </c:ext>
          </c:extLst>
        </c:ser>
        <c:ser>
          <c:idx val="1"/>
          <c:order val="1"/>
          <c:tx>
            <c:strRef>
              <c:f>Data!$C$37</c:f>
              <c:strCache>
                <c:ptCount val="1"/>
                <c:pt idx="0">
                  <c:v>BSY-A011</c:v>
                </c:pt>
              </c:strCache>
            </c:strRef>
          </c:tx>
          <c:cat>
            <c:strRef>
              <c:f>Data!$D$34:$L$35</c:f>
              <c:strCache>
                <c:ptCount val="9"/>
                <c:pt idx="0">
                  <c:v>Control</c:v>
                </c:pt>
                <c:pt idx="1">
                  <c:v>Day 0</c:v>
                </c:pt>
                <c:pt idx="2">
                  <c:v>Day 1</c:v>
                </c:pt>
                <c:pt idx="3">
                  <c:v>Day 2</c:v>
                </c:pt>
                <c:pt idx="4">
                  <c:v>Day 3</c:v>
                </c:pt>
                <c:pt idx="5">
                  <c:v>Day 5</c:v>
                </c:pt>
                <c:pt idx="6">
                  <c:v>Day 6</c:v>
                </c:pt>
                <c:pt idx="7">
                  <c:v>Day 7</c:v>
                </c:pt>
                <c:pt idx="8">
                  <c:v>Day 8</c:v>
                </c:pt>
              </c:strCache>
            </c:strRef>
          </c:cat>
          <c:val>
            <c:numRef>
              <c:f>Data!$D$37:$L$37</c:f>
              <c:numCache>
                <c:formatCode>General</c:formatCode>
                <c:ptCount val="9"/>
                <c:pt idx="0">
                  <c:v>0.19</c:v>
                </c:pt>
                <c:pt idx="1">
                  <c:v>0.378</c:v>
                </c:pt>
                <c:pt idx="2">
                  <c:v>0.48799999999999999</c:v>
                </c:pt>
                <c:pt idx="3">
                  <c:v>0.64400000000000002</c:v>
                </c:pt>
                <c:pt idx="4">
                  <c:v>0.95599999999999996</c:v>
                </c:pt>
                <c:pt idx="5">
                  <c:v>1.169</c:v>
                </c:pt>
                <c:pt idx="6">
                  <c:v>1.2270000000000001</c:v>
                </c:pt>
                <c:pt idx="7">
                  <c:v>1.3740000000000001</c:v>
                </c:pt>
                <c:pt idx="8">
                  <c:v>1.1579999999999999</c:v>
                </c:pt>
              </c:numCache>
            </c:numRef>
          </c:val>
          <c:smooth val="0"/>
          <c:extLst>
            <c:ext xmlns:c16="http://schemas.microsoft.com/office/drawing/2014/chart" uri="{C3380CC4-5D6E-409C-BE32-E72D297353CC}">
              <c16:uniqueId val="{00000001-A59C-C44F-83C8-56C92852D5C1}"/>
            </c:ext>
          </c:extLst>
        </c:ser>
        <c:dLbls>
          <c:showLegendKey val="0"/>
          <c:showVal val="0"/>
          <c:showCatName val="0"/>
          <c:showSerName val="0"/>
          <c:showPercent val="0"/>
          <c:showBubbleSize val="0"/>
        </c:dLbls>
        <c:marker val="1"/>
        <c:smooth val="0"/>
        <c:axId val="32239616"/>
        <c:axId val="32241152"/>
      </c:lineChart>
      <c:catAx>
        <c:axId val="32239616"/>
        <c:scaling>
          <c:orientation val="minMax"/>
        </c:scaling>
        <c:delete val="0"/>
        <c:axPos val="b"/>
        <c:numFmt formatCode="General" sourceLinked="0"/>
        <c:majorTickMark val="out"/>
        <c:minorTickMark val="none"/>
        <c:tickLblPos val="nextTo"/>
        <c:txPr>
          <a:bodyPr/>
          <a:lstStyle/>
          <a:p>
            <a:pPr>
              <a:defRPr sz="1200"/>
            </a:pPr>
            <a:endParaRPr lang="en-US"/>
          </a:p>
        </c:txPr>
        <c:crossAx val="32241152"/>
        <c:crosses val="autoZero"/>
        <c:auto val="1"/>
        <c:lblAlgn val="ctr"/>
        <c:lblOffset val="100"/>
        <c:noMultiLvlLbl val="0"/>
      </c:catAx>
      <c:valAx>
        <c:axId val="32241152"/>
        <c:scaling>
          <c:orientation val="minMax"/>
        </c:scaling>
        <c:delete val="0"/>
        <c:axPos val="l"/>
        <c:majorGridlines/>
        <c:numFmt formatCode="General" sourceLinked="1"/>
        <c:majorTickMark val="out"/>
        <c:minorTickMark val="none"/>
        <c:tickLblPos val="nextTo"/>
        <c:crossAx val="32239616"/>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6B8CEF-1047-1689-BA65-561909B0B9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E3D257BB-4D20-F8EB-3247-A373AD8275C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06A734F-7199-6D45-AB83-39349987F08B}" type="datetimeFigureOut">
              <a:rPr lang="en-US"/>
              <a:pPr>
                <a:defRPr/>
              </a:pPr>
              <a:t>8/21/23</a:t>
            </a:fld>
            <a:endParaRPr lang="en-US"/>
          </a:p>
        </p:txBody>
      </p:sp>
      <p:sp>
        <p:nvSpPr>
          <p:cNvPr id="4" name="Slide Image Placeholder 3">
            <a:extLst>
              <a:ext uri="{FF2B5EF4-FFF2-40B4-BE49-F238E27FC236}">
                <a16:creationId xmlns:a16="http://schemas.microsoft.com/office/drawing/2014/main" id="{765D3E50-CE5F-CCFE-D91E-84FC2E93E8C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24CB771-793C-1EA8-CE66-D2EF390D794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8E7CCB7B-0DB9-69C4-B3F4-E045C14583D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FB8867B-2FA8-FAF1-EBE2-2F87101BAC0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217DE11-2877-0442-B372-CF3D94B32E4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3</a:t>
            </a:fld>
            <a:endParaRPr lang="en-US"/>
          </a:p>
        </p:txBody>
      </p:sp>
    </p:spTree>
    <p:extLst>
      <p:ext uri="{BB962C8B-B14F-4D97-AF65-F5344CB8AC3E}">
        <p14:creationId xmlns:p14="http://schemas.microsoft.com/office/powerpoint/2010/main" val="1391485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13</a:t>
            </a:fld>
            <a:endParaRPr lang="en-US" altLang="en-US"/>
          </a:p>
        </p:txBody>
      </p:sp>
    </p:spTree>
    <p:extLst>
      <p:ext uri="{BB962C8B-B14F-4D97-AF65-F5344CB8AC3E}">
        <p14:creationId xmlns:p14="http://schemas.microsoft.com/office/powerpoint/2010/main" val="29249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15</a:t>
            </a:fld>
            <a:endParaRPr lang="en-US"/>
          </a:p>
        </p:txBody>
      </p:sp>
    </p:spTree>
    <p:extLst>
      <p:ext uri="{BB962C8B-B14F-4D97-AF65-F5344CB8AC3E}">
        <p14:creationId xmlns:p14="http://schemas.microsoft.com/office/powerpoint/2010/main" val="402451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16</a:t>
            </a:fld>
            <a:endParaRPr lang="en-US"/>
          </a:p>
        </p:txBody>
      </p:sp>
    </p:spTree>
    <p:extLst>
      <p:ext uri="{BB962C8B-B14F-4D97-AF65-F5344CB8AC3E}">
        <p14:creationId xmlns:p14="http://schemas.microsoft.com/office/powerpoint/2010/main" val="3391893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510AB-00CD-4450-830A-F379DD888C96}" type="slidenum">
              <a:rPr lang="en-AU" smtClean="0"/>
              <a:t>17</a:t>
            </a:fld>
            <a:endParaRPr lang="en-AU"/>
          </a:p>
        </p:txBody>
      </p:sp>
    </p:spTree>
    <p:extLst>
      <p:ext uri="{BB962C8B-B14F-4D97-AF65-F5344CB8AC3E}">
        <p14:creationId xmlns:p14="http://schemas.microsoft.com/office/powerpoint/2010/main" val="3340056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510AB-00CD-4450-830A-F379DD888C96}" type="slidenum">
              <a:rPr lang="en-AU" smtClean="0"/>
              <a:t>18</a:t>
            </a:fld>
            <a:endParaRPr lang="en-AU"/>
          </a:p>
        </p:txBody>
      </p:sp>
    </p:spTree>
    <p:extLst>
      <p:ext uri="{BB962C8B-B14F-4D97-AF65-F5344CB8AC3E}">
        <p14:creationId xmlns:p14="http://schemas.microsoft.com/office/powerpoint/2010/main" val="236976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19</a:t>
            </a:fld>
            <a:endParaRPr lang="en-US" altLang="en-US"/>
          </a:p>
        </p:txBody>
      </p:sp>
    </p:spTree>
    <p:extLst>
      <p:ext uri="{BB962C8B-B14F-4D97-AF65-F5344CB8AC3E}">
        <p14:creationId xmlns:p14="http://schemas.microsoft.com/office/powerpoint/2010/main" val="77792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20</a:t>
            </a:fld>
            <a:endParaRPr lang="en-US"/>
          </a:p>
        </p:txBody>
      </p:sp>
    </p:spTree>
    <p:extLst>
      <p:ext uri="{BB962C8B-B14F-4D97-AF65-F5344CB8AC3E}">
        <p14:creationId xmlns:p14="http://schemas.microsoft.com/office/powerpoint/2010/main" val="3238013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21</a:t>
            </a:fld>
            <a:endParaRPr lang="en-US" altLang="en-US"/>
          </a:p>
        </p:txBody>
      </p:sp>
    </p:spTree>
    <p:extLst>
      <p:ext uri="{BB962C8B-B14F-4D97-AF65-F5344CB8AC3E}">
        <p14:creationId xmlns:p14="http://schemas.microsoft.com/office/powerpoint/2010/main" val="2789784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23</a:t>
            </a:fld>
            <a:endParaRPr lang="en-US" altLang="en-US"/>
          </a:p>
        </p:txBody>
      </p:sp>
    </p:spTree>
    <p:extLst>
      <p:ext uri="{BB962C8B-B14F-4D97-AF65-F5344CB8AC3E}">
        <p14:creationId xmlns:p14="http://schemas.microsoft.com/office/powerpoint/2010/main" val="1685414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24</a:t>
            </a:fld>
            <a:endParaRPr lang="en-US"/>
          </a:p>
        </p:txBody>
      </p:sp>
    </p:spTree>
    <p:extLst>
      <p:ext uri="{BB962C8B-B14F-4D97-AF65-F5344CB8AC3E}">
        <p14:creationId xmlns:p14="http://schemas.microsoft.com/office/powerpoint/2010/main" val="2981110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4</a:t>
            </a:fld>
            <a:endParaRPr lang="en-US"/>
          </a:p>
        </p:txBody>
      </p:sp>
    </p:spTree>
    <p:extLst>
      <p:ext uri="{BB962C8B-B14F-4D97-AF65-F5344CB8AC3E}">
        <p14:creationId xmlns:p14="http://schemas.microsoft.com/office/powerpoint/2010/main" val="2876378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25</a:t>
            </a:fld>
            <a:endParaRPr lang="en-US"/>
          </a:p>
        </p:txBody>
      </p:sp>
    </p:spTree>
    <p:extLst>
      <p:ext uri="{BB962C8B-B14F-4D97-AF65-F5344CB8AC3E}">
        <p14:creationId xmlns:p14="http://schemas.microsoft.com/office/powerpoint/2010/main" val="1908295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6</a:t>
            </a:fld>
            <a:endParaRPr lang="en-US" altLang="en-US"/>
          </a:p>
        </p:txBody>
      </p:sp>
    </p:spTree>
    <p:extLst>
      <p:ext uri="{BB962C8B-B14F-4D97-AF65-F5344CB8AC3E}">
        <p14:creationId xmlns:p14="http://schemas.microsoft.com/office/powerpoint/2010/main" val="237501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7</a:t>
            </a:fld>
            <a:endParaRPr lang="en-US"/>
          </a:p>
        </p:txBody>
      </p:sp>
    </p:spTree>
    <p:extLst>
      <p:ext uri="{BB962C8B-B14F-4D97-AF65-F5344CB8AC3E}">
        <p14:creationId xmlns:p14="http://schemas.microsoft.com/office/powerpoint/2010/main" val="262399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217DE11-2877-0442-B372-CF3D94B32E4C}" type="slidenum">
              <a:rPr lang="en-US" smtClean="0"/>
              <a:pPr>
                <a:defRPr/>
              </a:pPr>
              <a:t>8</a:t>
            </a:fld>
            <a:endParaRPr lang="en-US"/>
          </a:p>
        </p:txBody>
      </p:sp>
    </p:spTree>
    <p:extLst>
      <p:ext uri="{BB962C8B-B14F-4D97-AF65-F5344CB8AC3E}">
        <p14:creationId xmlns:p14="http://schemas.microsoft.com/office/powerpoint/2010/main" val="284215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9</a:t>
            </a:fld>
            <a:endParaRPr lang="en-US" altLang="en-US"/>
          </a:p>
        </p:txBody>
      </p:sp>
    </p:spTree>
    <p:extLst>
      <p:ext uri="{BB962C8B-B14F-4D97-AF65-F5344CB8AC3E}">
        <p14:creationId xmlns:p14="http://schemas.microsoft.com/office/powerpoint/2010/main" val="3880898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10</a:t>
            </a:fld>
            <a:endParaRPr lang="en-US" altLang="en-US"/>
          </a:p>
        </p:txBody>
      </p:sp>
    </p:spTree>
    <p:extLst>
      <p:ext uri="{BB962C8B-B14F-4D97-AF65-F5344CB8AC3E}">
        <p14:creationId xmlns:p14="http://schemas.microsoft.com/office/powerpoint/2010/main" val="154896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75D27EF-C662-2CCA-61C4-BBA363977C55}"/>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07D2865D-F0FA-82EC-DE20-BFED5F9CC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3FBF21FF-5FDE-6C2B-D8FD-113CCB7447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0D64BA0-D299-3043-8101-F684CE69585E}" type="slidenum">
              <a:rPr lang="en-US" altLang="en-US" smtClean="0"/>
              <a:pPr/>
              <a:t>11</a:t>
            </a:fld>
            <a:endParaRPr lang="en-US" altLang="en-US"/>
          </a:p>
        </p:txBody>
      </p:sp>
    </p:spTree>
    <p:extLst>
      <p:ext uri="{BB962C8B-B14F-4D97-AF65-F5344CB8AC3E}">
        <p14:creationId xmlns:p14="http://schemas.microsoft.com/office/powerpoint/2010/main" val="815499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White_BG.png">
            <a:extLst>
              <a:ext uri="{FF2B5EF4-FFF2-40B4-BE49-F238E27FC236}">
                <a16:creationId xmlns:a16="http://schemas.microsoft.com/office/drawing/2014/main" id="{D378FCE9-F9D1-30B9-23C6-BA790B5FCD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uestonePNG-logo.png">
            <a:extLst>
              <a:ext uri="{FF2B5EF4-FFF2-40B4-BE49-F238E27FC236}">
                <a16:creationId xmlns:a16="http://schemas.microsoft.com/office/drawing/2014/main" id="{74D49052-D08F-5093-33BA-8FCD94460F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72402" y="4623198"/>
            <a:ext cx="965835" cy="37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19"/>
            <a:ext cx="7772400" cy="1102519"/>
          </a:xfrm>
        </p:spPr>
        <p:txBody>
          <a:bodyPr/>
          <a:lstStyle/>
          <a:p>
            <a:r>
              <a:rPr lang="en-GB"/>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6" name="Date Placeholder 3">
            <a:extLst>
              <a:ext uri="{FF2B5EF4-FFF2-40B4-BE49-F238E27FC236}">
                <a16:creationId xmlns:a16="http://schemas.microsoft.com/office/drawing/2014/main" id="{DE8744AA-6EDF-E153-78AC-3B372C764578}"/>
              </a:ext>
            </a:extLst>
          </p:cNvPr>
          <p:cNvSpPr>
            <a:spLocks noGrp="1"/>
          </p:cNvSpPr>
          <p:nvPr>
            <p:ph type="dt" sz="half" idx="10"/>
          </p:nvPr>
        </p:nvSpPr>
        <p:spPr/>
        <p:txBody>
          <a:bodyPr/>
          <a:lstStyle>
            <a:lvl1pPr>
              <a:defRPr/>
            </a:lvl1pPr>
          </a:lstStyle>
          <a:p>
            <a:pPr>
              <a:defRPr/>
            </a:pPr>
            <a:fld id="{168CF30E-13B1-C34D-ABEE-F9FFB599723A}" type="datetime1">
              <a:rPr lang="en-GB" altLang="en-US"/>
              <a:pPr>
                <a:defRPr/>
              </a:pPr>
              <a:t>21/08/2023</a:t>
            </a:fld>
            <a:endParaRPr lang="en-GB" altLang="en-US"/>
          </a:p>
        </p:txBody>
      </p:sp>
      <p:sp>
        <p:nvSpPr>
          <p:cNvPr id="7" name="Footer Placeholder 4">
            <a:extLst>
              <a:ext uri="{FF2B5EF4-FFF2-40B4-BE49-F238E27FC236}">
                <a16:creationId xmlns:a16="http://schemas.microsoft.com/office/drawing/2014/main" id="{1C26683C-C8C9-3773-DE97-B436800F7782}"/>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EF948368-32EC-4D5D-37B2-A8C55AF01832}"/>
              </a:ext>
            </a:extLst>
          </p:cNvPr>
          <p:cNvSpPr>
            <a:spLocks noGrp="1"/>
          </p:cNvSpPr>
          <p:nvPr>
            <p:ph type="sldNum" sz="quarter" idx="12"/>
          </p:nvPr>
        </p:nvSpPr>
        <p:spPr/>
        <p:txBody>
          <a:bodyPr/>
          <a:lstStyle>
            <a:lvl1pPr>
              <a:defRPr/>
            </a:lvl1pPr>
          </a:lstStyle>
          <a:p>
            <a:pPr>
              <a:defRPr/>
            </a:pPr>
            <a:fld id="{511674F8-1B48-BF47-9C37-BF2CB65C5760}" type="slidenum">
              <a:rPr lang="en-GB" altLang="en-US"/>
              <a:pPr>
                <a:defRPr/>
              </a:pPr>
              <a:t>‹#›</a:t>
            </a:fld>
            <a:endParaRPr lang="en-GB" altLang="en-US"/>
          </a:p>
        </p:txBody>
      </p:sp>
    </p:spTree>
    <p:extLst>
      <p:ext uri="{BB962C8B-B14F-4D97-AF65-F5344CB8AC3E}">
        <p14:creationId xmlns:p14="http://schemas.microsoft.com/office/powerpoint/2010/main" val="306452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White_BG.png">
            <a:extLst>
              <a:ext uri="{FF2B5EF4-FFF2-40B4-BE49-F238E27FC236}">
                <a16:creationId xmlns:a16="http://schemas.microsoft.com/office/drawing/2014/main" id="{E1659618-78FD-7867-BD6E-186FD2CB39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59243" y="-21238"/>
            <a:ext cx="7826933" cy="495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bluestonePNG-logo.png">
            <a:extLst>
              <a:ext uri="{FF2B5EF4-FFF2-40B4-BE49-F238E27FC236}">
                <a16:creationId xmlns:a16="http://schemas.microsoft.com/office/drawing/2014/main" id="{09F165B1-23A9-8A96-183F-156F7E4C0F2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lnSpc>
                <a:spcPts val="3140"/>
              </a:lnSpc>
              <a:defRPr sz="3200">
                <a:latin typeface="Ember Regular" panose="02000500000000000000" pitchFamily="2" charset="0"/>
              </a:defRPr>
            </a:lvl1pPr>
          </a:lstStyle>
          <a:p>
            <a:r>
              <a:rPr lang="en-GB" dirty="0"/>
              <a:t>Click to edit Master title style</a:t>
            </a:r>
          </a:p>
        </p:txBody>
      </p:sp>
      <p:sp>
        <p:nvSpPr>
          <p:cNvPr id="3" name="Content Placeholder 2"/>
          <p:cNvSpPr>
            <a:spLocks noGrp="1"/>
          </p:cNvSpPr>
          <p:nvPr>
            <p:ph idx="1"/>
          </p:nvPr>
        </p:nvSpPr>
        <p:spPr/>
        <p:txBody>
          <a:bodyPr/>
          <a:lstStyle>
            <a:lvl1pPr>
              <a:defRPr sz="22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Date Placeholder 3">
            <a:extLst>
              <a:ext uri="{FF2B5EF4-FFF2-40B4-BE49-F238E27FC236}">
                <a16:creationId xmlns:a16="http://schemas.microsoft.com/office/drawing/2014/main" id="{0691F015-CDCA-792E-543E-E9A55447BC53}"/>
              </a:ext>
            </a:extLst>
          </p:cNvPr>
          <p:cNvSpPr>
            <a:spLocks noGrp="1"/>
          </p:cNvSpPr>
          <p:nvPr>
            <p:ph type="dt" sz="half" idx="10"/>
          </p:nvPr>
        </p:nvSpPr>
        <p:spPr/>
        <p:txBody>
          <a:bodyPr/>
          <a:lstStyle>
            <a:lvl1pPr>
              <a:defRPr/>
            </a:lvl1pPr>
          </a:lstStyle>
          <a:p>
            <a:pPr>
              <a:defRPr/>
            </a:pPr>
            <a:fld id="{6384D0E6-0175-3A42-A95F-22E89509AFFD}" type="datetime1">
              <a:rPr lang="en-GB" altLang="en-US"/>
              <a:pPr>
                <a:defRPr/>
              </a:pPr>
              <a:t>21/08/2023</a:t>
            </a:fld>
            <a:endParaRPr lang="en-GB" altLang="en-US"/>
          </a:p>
        </p:txBody>
      </p:sp>
      <p:sp>
        <p:nvSpPr>
          <p:cNvPr id="7" name="Footer Placeholder 4">
            <a:extLst>
              <a:ext uri="{FF2B5EF4-FFF2-40B4-BE49-F238E27FC236}">
                <a16:creationId xmlns:a16="http://schemas.microsoft.com/office/drawing/2014/main" id="{1B0654FE-4EA3-3B38-6D2B-1667BFE02C53}"/>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ABEF2101-A5CF-3F30-75AE-371CF3A5B0D5}"/>
              </a:ext>
            </a:extLst>
          </p:cNvPr>
          <p:cNvSpPr>
            <a:spLocks noGrp="1"/>
          </p:cNvSpPr>
          <p:nvPr>
            <p:ph type="sldNum" sz="quarter" idx="12"/>
          </p:nvPr>
        </p:nvSpPr>
        <p:spPr/>
        <p:txBody>
          <a:bodyPr/>
          <a:lstStyle>
            <a:lvl1pPr>
              <a:defRPr/>
            </a:lvl1pPr>
          </a:lstStyle>
          <a:p>
            <a:pPr>
              <a:defRPr/>
            </a:pPr>
            <a:fld id="{34FF8AC8-0D98-0647-945B-E3B2A4CD98A5}" type="slidenum">
              <a:rPr lang="en-GB" altLang="en-US"/>
              <a:pPr>
                <a:defRPr/>
              </a:pPr>
              <a:t>‹#›</a:t>
            </a:fld>
            <a:endParaRPr lang="en-GB" altLang="en-US"/>
          </a:p>
        </p:txBody>
      </p:sp>
    </p:spTree>
    <p:extLst>
      <p:ext uri="{BB962C8B-B14F-4D97-AF65-F5344CB8AC3E}">
        <p14:creationId xmlns:p14="http://schemas.microsoft.com/office/powerpoint/2010/main" val="48624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Date Placeholder 3">
            <a:extLst>
              <a:ext uri="{FF2B5EF4-FFF2-40B4-BE49-F238E27FC236}">
                <a16:creationId xmlns:a16="http://schemas.microsoft.com/office/drawing/2014/main" id="{93DB05EC-28FD-D583-BF56-A9E046D44C78}"/>
              </a:ext>
            </a:extLst>
          </p:cNvPr>
          <p:cNvSpPr>
            <a:spLocks noGrp="1"/>
          </p:cNvSpPr>
          <p:nvPr>
            <p:ph type="dt" sz="half" idx="10"/>
          </p:nvPr>
        </p:nvSpPr>
        <p:spPr/>
        <p:txBody>
          <a:bodyPr/>
          <a:lstStyle>
            <a:lvl1pPr>
              <a:defRPr/>
            </a:lvl1pPr>
          </a:lstStyle>
          <a:p>
            <a:pPr>
              <a:defRPr/>
            </a:pPr>
            <a:fld id="{C9A6DEEC-27B8-9240-8DAE-281CBA33FD5B}" type="datetime1">
              <a:rPr lang="en-GB" altLang="en-US"/>
              <a:pPr>
                <a:defRPr/>
              </a:pPr>
              <a:t>21/08/2023</a:t>
            </a:fld>
            <a:endParaRPr lang="en-GB" altLang="en-US"/>
          </a:p>
        </p:txBody>
      </p:sp>
      <p:sp>
        <p:nvSpPr>
          <p:cNvPr id="6" name="Footer Placeholder 4">
            <a:extLst>
              <a:ext uri="{FF2B5EF4-FFF2-40B4-BE49-F238E27FC236}">
                <a16:creationId xmlns:a16="http://schemas.microsoft.com/office/drawing/2014/main" id="{C9FE117A-AED5-4F40-4EDA-0F796A41CAB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326048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White_BG.png">
            <a:extLst>
              <a:ext uri="{FF2B5EF4-FFF2-40B4-BE49-F238E27FC236}">
                <a16:creationId xmlns:a16="http://schemas.microsoft.com/office/drawing/2014/main" id="{93072987-1299-C882-1B23-3A035DB5AD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3">
            <a:extLst>
              <a:ext uri="{FF2B5EF4-FFF2-40B4-BE49-F238E27FC236}">
                <a16:creationId xmlns:a16="http://schemas.microsoft.com/office/drawing/2014/main" id="{42996CD8-00B9-6AAF-6B8F-C2D490E8ECD3}"/>
              </a:ext>
            </a:extLst>
          </p:cNvPr>
          <p:cNvSpPr>
            <a:spLocks noGrp="1"/>
          </p:cNvSpPr>
          <p:nvPr>
            <p:ph type="dt" sz="half" idx="10"/>
          </p:nvPr>
        </p:nvSpPr>
        <p:spPr/>
        <p:txBody>
          <a:bodyPr/>
          <a:lstStyle>
            <a:lvl1pPr>
              <a:defRPr/>
            </a:lvl1pPr>
          </a:lstStyle>
          <a:p>
            <a:pPr>
              <a:defRPr/>
            </a:pPr>
            <a:fld id="{3D959B42-F51E-2241-B408-028C25D86A6A}" type="datetime1">
              <a:rPr lang="en-GB" altLang="en-US"/>
              <a:pPr>
                <a:defRPr/>
              </a:pPr>
              <a:t>21/08/2023</a:t>
            </a:fld>
            <a:endParaRPr lang="en-GB" altLang="en-US"/>
          </a:p>
        </p:txBody>
      </p:sp>
      <p:sp>
        <p:nvSpPr>
          <p:cNvPr id="8" name="Footer Placeholder 4">
            <a:extLst>
              <a:ext uri="{FF2B5EF4-FFF2-40B4-BE49-F238E27FC236}">
                <a16:creationId xmlns:a16="http://schemas.microsoft.com/office/drawing/2014/main" id="{2BC47DFB-0206-9F57-41B0-9D87D362D48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782E60D-7961-A314-41C4-EEE918DC7E4E}"/>
              </a:ext>
            </a:extLst>
          </p:cNvPr>
          <p:cNvSpPr>
            <a:spLocks noGrp="1"/>
          </p:cNvSpPr>
          <p:nvPr>
            <p:ph type="sldNum" sz="quarter" idx="12"/>
          </p:nvPr>
        </p:nvSpPr>
        <p:spPr/>
        <p:txBody>
          <a:bodyPr/>
          <a:lstStyle>
            <a:lvl1pPr>
              <a:defRPr/>
            </a:lvl1pPr>
          </a:lstStyle>
          <a:p>
            <a:pPr>
              <a:defRPr/>
            </a:pPr>
            <a:fld id="{7098CAD9-14C7-C744-8971-322D319637F5}" type="slidenum">
              <a:rPr lang="en-GB" altLang="en-US"/>
              <a:pPr>
                <a:defRPr/>
              </a:pPr>
              <a:t>‹#›</a:t>
            </a:fld>
            <a:endParaRPr lang="en-GB" altLang="en-US"/>
          </a:p>
        </p:txBody>
      </p:sp>
      <p:pic>
        <p:nvPicPr>
          <p:cNvPr id="10" name="Picture 7" descr="bluestonePNG-logo.png">
            <a:extLst>
              <a:ext uri="{FF2B5EF4-FFF2-40B4-BE49-F238E27FC236}">
                <a16:creationId xmlns:a16="http://schemas.microsoft.com/office/drawing/2014/main" id="{3BAC58C1-2DCE-D942-C9F8-F46CCD9009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14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White_BG.png">
            <a:extLst>
              <a:ext uri="{FF2B5EF4-FFF2-40B4-BE49-F238E27FC236}">
                <a16:creationId xmlns:a16="http://schemas.microsoft.com/office/drawing/2014/main" id="{62527A8F-F2FE-E743-3ABF-2551DC11C7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Date Placeholder 3">
            <a:extLst>
              <a:ext uri="{FF2B5EF4-FFF2-40B4-BE49-F238E27FC236}">
                <a16:creationId xmlns:a16="http://schemas.microsoft.com/office/drawing/2014/main" id="{AC561480-AF2B-D7B3-6A6A-FDCE7F4164F2}"/>
              </a:ext>
            </a:extLst>
          </p:cNvPr>
          <p:cNvSpPr>
            <a:spLocks noGrp="1"/>
          </p:cNvSpPr>
          <p:nvPr>
            <p:ph type="dt" sz="half" idx="10"/>
          </p:nvPr>
        </p:nvSpPr>
        <p:spPr/>
        <p:txBody>
          <a:bodyPr/>
          <a:lstStyle>
            <a:lvl1pPr>
              <a:defRPr/>
            </a:lvl1pPr>
          </a:lstStyle>
          <a:p>
            <a:pPr>
              <a:defRPr/>
            </a:pPr>
            <a:fld id="{FF07094C-5EB7-0745-AFD7-4D086CD06A5D}" type="datetime1">
              <a:rPr lang="en-GB" altLang="en-US"/>
              <a:pPr>
                <a:defRPr/>
              </a:pPr>
              <a:t>21/08/2023</a:t>
            </a:fld>
            <a:endParaRPr lang="en-GB" altLang="en-US"/>
          </a:p>
        </p:txBody>
      </p:sp>
      <p:sp>
        <p:nvSpPr>
          <p:cNvPr id="10" name="Footer Placeholder 4">
            <a:extLst>
              <a:ext uri="{FF2B5EF4-FFF2-40B4-BE49-F238E27FC236}">
                <a16:creationId xmlns:a16="http://schemas.microsoft.com/office/drawing/2014/main" id="{937869D6-72BD-78CB-CEAF-713C60E9C2F5}"/>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5">
            <a:extLst>
              <a:ext uri="{FF2B5EF4-FFF2-40B4-BE49-F238E27FC236}">
                <a16:creationId xmlns:a16="http://schemas.microsoft.com/office/drawing/2014/main" id="{5C289B0A-8ADD-F453-9BB7-D73C61DA2E03}"/>
              </a:ext>
            </a:extLst>
          </p:cNvPr>
          <p:cNvSpPr>
            <a:spLocks noGrp="1"/>
          </p:cNvSpPr>
          <p:nvPr>
            <p:ph type="sldNum" sz="quarter" idx="12"/>
          </p:nvPr>
        </p:nvSpPr>
        <p:spPr/>
        <p:txBody>
          <a:bodyPr/>
          <a:lstStyle>
            <a:lvl1pPr>
              <a:defRPr/>
            </a:lvl1pPr>
          </a:lstStyle>
          <a:p>
            <a:pPr>
              <a:defRPr/>
            </a:pPr>
            <a:fld id="{69EF66AD-0675-CA45-B2E9-2A3A88954344}" type="slidenum">
              <a:rPr lang="en-GB" altLang="en-US"/>
              <a:pPr>
                <a:defRPr/>
              </a:pPr>
              <a:t>‹#›</a:t>
            </a:fld>
            <a:endParaRPr lang="en-GB" altLang="en-US"/>
          </a:p>
        </p:txBody>
      </p:sp>
      <p:pic>
        <p:nvPicPr>
          <p:cNvPr id="12" name="Picture 7" descr="bluestonePNG-logo.png">
            <a:extLst>
              <a:ext uri="{FF2B5EF4-FFF2-40B4-BE49-F238E27FC236}">
                <a16:creationId xmlns:a16="http://schemas.microsoft.com/office/drawing/2014/main" id="{610FC6D2-D970-3BDF-3CE8-F8CC9165D91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30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White_BG.png">
            <a:extLst>
              <a:ext uri="{FF2B5EF4-FFF2-40B4-BE49-F238E27FC236}">
                <a16:creationId xmlns:a16="http://schemas.microsoft.com/office/drawing/2014/main" id="{D8581F72-9870-422E-A66B-CDFFFA0F5B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p>
        </p:txBody>
      </p:sp>
      <p:sp>
        <p:nvSpPr>
          <p:cNvPr id="5" name="Date Placeholder 3">
            <a:extLst>
              <a:ext uri="{FF2B5EF4-FFF2-40B4-BE49-F238E27FC236}">
                <a16:creationId xmlns:a16="http://schemas.microsoft.com/office/drawing/2014/main" id="{8C1DC70E-3F6D-78BC-B1A5-EC0EE437C378}"/>
              </a:ext>
            </a:extLst>
          </p:cNvPr>
          <p:cNvSpPr>
            <a:spLocks noGrp="1"/>
          </p:cNvSpPr>
          <p:nvPr>
            <p:ph type="dt" sz="half" idx="10"/>
          </p:nvPr>
        </p:nvSpPr>
        <p:spPr/>
        <p:txBody>
          <a:bodyPr/>
          <a:lstStyle>
            <a:lvl1pPr>
              <a:defRPr/>
            </a:lvl1pPr>
          </a:lstStyle>
          <a:p>
            <a:pPr>
              <a:defRPr/>
            </a:pPr>
            <a:fld id="{CE696551-0140-8344-9986-8B0A6367F3A9}" type="datetime1">
              <a:rPr lang="en-GB" altLang="en-US"/>
              <a:pPr>
                <a:defRPr/>
              </a:pPr>
              <a:t>21/08/2023</a:t>
            </a:fld>
            <a:endParaRPr lang="en-GB" altLang="en-US"/>
          </a:p>
        </p:txBody>
      </p:sp>
      <p:sp>
        <p:nvSpPr>
          <p:cNvPr id="6" name="Footer Placeholder 4">
            <a:extLst>
              <a:ext uri="{FF2B5EF4-FFF2-40B4-BE49-F238E27FC236}">
                <a16:creationId xmlns:a16="http://schemas.microsoft.com/office/drawing/2014/main" id="{54710750-A9A0-1721-BEF3-C2FF0F9DCE5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4EB5487-3C55-45C3-4A46-0FCBD4C6E0B9}"/>
              </a:ext>
            </a:extLst>
          </p:cNvPr>
          <p:cNvSpPr>
            <a:spLocks noGrp="1"/>
          </p:cNvSpPr>
          <p:nvPr>
            <p:ph type="sldNum" sz="quarter" idx="12"/>
          </p:nvPr>
        </p:nvSpPr>
        <p:spPr/>
        <p:txBody>
          <a:bodyPr/>
          <a:lstStyle>
            <a:lvl1pPr>
              <a:defRPr/>
            </a:lvl1pPr>
          </a:lstStyle>
          <a:p>
            <a:pPr>
              <a:defRPr/>
            </a:pPr>
            <a:fld id="{D1837C13-F94F-2F45-8E69-C65EE0A09D0B}" type="slidenum">
              <a:rPr lang="en-GB" altLang="en-US"/>
              <a:pPr>
                <a:defRPr/>
              </a:pPr>
              <a:t>‹#›</a:t>
            </a:fld>
            <a:endParaRPr lang="en-GB" altLang="en-US"/>
          </a:p>
        </p:txBody>
      </p:sp>
      <p:pic>
        <p:nvPicPr>
          <p:cNvPr id="8" name="Picture 7" descr="bluestonePNG-logo.png">
            <a:extLst>
              <a:ext uri="{FF2B5EF4-FFF2-40B4-BE49-F238E27FC236}">
                <a16:creationId xmlns:a16="http://schemas.microsoft.com/office/drawing/2014/main" id="{17D047E0-EAAD-EDC7-257F-0E20279EA3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01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White_BG.png">
            <a:extLst>
              <a:ext uri="{FF2B5EF4-FFF2-40B4-BE49-F238E27FC236}">
                <a16:creationId xmlns:a16="http://schemas.microsoft.com/office/drawing/2014/main" id="{803E30B5-FF91-55E8-7638-1D06D869C5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bluestonePNG-logo.png">
            <a:extLst>
              <a:ext uri="{FF2B5EF4-FFF2-40B4-BE49-F238E27FC236}">
                <a16:creationId xmlns:a16="http://schemas.microsoft.com/office/drawing/2014/main" id="{F39A7F23-87E8-AF9D-C511-FBA9EE4CFF0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93013" y="4623198"/>
            <a:ext cx="1282700" cy="37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455EAD80-1E81-55EC-6F22-D692815C57AF}"/>
              </a:ext>
            </a:extLst>
          </p:cNvPr>
          <p:cNvSpPr>
            <a:spLocks noGrp="1"/>
          </p:cNvSpPr>
          <p:nvPr>
            <p:ph type="dt" sz="half" idx="10"/>
          </p:nvPr>
        </p:nvSpPr>
        <p:spPr/>
        <p:txBody>
          <a:bodyPr/>
          <a:lstStyle>
            <a:lvl1pPr>
              <a:defRPr/>
            </a:lvl1pPr>
          </a:lstStyle>
          <a:p>
            <a:pPr>
              <a:defRPr/>
            </a:pPr>
            <a:fld id="{8F9FFF1E-740D-0A4B-8767-8EA19562AFE4}" type="datetime1">
              <a:rPr lang="en-GB" altLang="en-US"/>
              <a:pPr>
                <a:defRPr/>
              </a:pPr>
              <a:t>21/08/2023</a:t>
            </a:fld>
            <a:endParaRPr lang="en-GB" altLang="en-US"/>
          </a:p>
        </p:txBody>
      </p:sp>
      <p:sp>
        <p:nvSpPr>
          <p:cNvPr id="5" name="Footer Placeholder 4">
            <a:extLst>
              <a:ext uri="{FF2B5EF4-FFF2-40B4-BE49-F238E27FC236}">
                <a16:creationId xmlns:a16="http://schemas.microsoft.com/office/drawing/2014/main" id="{D23309CD-F4DE-813C-7FEF-6C36CF09D3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49690B1-4403-710F-4CE1-8B557E7AC61A}"/>
              </a:ext>
            </a:extLst>
          </p:cNvPr>
          <p:cNvSpPr>
            <a:spLocks noGrp="1"/>
          </p:cNvSpPr>
          <p:nvPr>
            <p:ph type="sldNum" sz="quarter" idx="12"/>
          </p:nvPr>
        </p:nvSpPr>
        <p:spPr/>
        <p:txBody>
          <a:bodyPr/>
          <a:lstStyle>
            <a:lvl1pPr>
              <a:defRPr/>
            </a:lvl1pPr>
          </a:lstStyle>
          <a:p>
            <a:pPr>
              <a:defRPr/>
            </a:pPr>
            <a:fld id="{52A71D14-F1AE-4F4F-99A0-D98C29A2D666}" type="slidenum">
              <a:rPr lang="en-GB" altLang="en-US"/>
              <a:pPr>
                <a:defRPr/>
              </a:pPr>
              <a:t>‹#›</a:t>
            </a:fld>
            <a:endParaRPr lang="en-GB" altLang="en-US"/>
          </a:p>
        </p:txBody>
      </p:sp>
    </p:spTree>
    <p:extLst>
      <p:ext uri="{BB962C8B-B14F-4D97-AF65-F5344CB8AC3E}">
        <p14:creationId xmlns:p14="http://schemas.microsoft.com/office/powerpoint/2010/main" val="91655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descr="White_BG.png">
            <a:extLst>
              <a:ext uri="{FF2B5EF4-FFF2-40B4-BE49-F238E27FC236}">
                <a16:creationId xmlns:a16="http://schemas.microsoft.com/office/drawing/2014/main" id="{2FD156D3-C01E-BF57-F1D0-6A9781702D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3">
            <a:extLst>
              <a:ext uri="{FF2B5EF4-FFF2-40B4-BE49-F238E27FC236}">
                <a16:creationId xmlns:a16="http://schemas.microsoft.com/office/drawing/2014/main" id="{5F2C444D-5111-5CDC-425F-436D359FB19B}"/>
              </a:ext>
            </a:extLst>
          </p:cNvPr>
          <p:cNvSpPr>
            <a:spLocks noGrp="1"/>
          </p:cNvSpPr>
          <p:nvPr>
            <p:ph type="dt" sz="half" idx="10"/>
          </p:nvPr>
        </p:nvSpPr>
        <p:spPr/>
        <p:txBody>
          <a:bodyPr/>
          <a:lstStyle>
            <a:lvl1pPr>
              <a:defRPr/>
            </a:lvl1pPr>
          </a:lstStyle>
          <a:p>
            <a:pPr>
              <a:defRPr/>
            </a:pPr>
            <a:fld id="{737136CE-CF2C-1D40-8F49-AF7766EC8EFE}" type="datetime1">
              <a:rPr lang="en-GB" altLang="en-US"/>
              <a:pPr>
                <a:defRPr/>
              </a:pPr>
              <a:t>21/08/2023</a:t>
            </a:fld>
            <a:endParaRPr lang="en-GB" altLang="en-US"/>
          </a:p>
        </p:txBody>
      </p:sp>
      <p:sp>
        <p:nvSpPr>
          <p:cNvPr id="8" name="Footer Placeholder 4">
            <a:extLst>
              <a:ext uri="{FF2B5EF4-FFF2-40B4-BE49-F238E27FC236}">
                <a16:creationId xmlns:a16="http://schemas.microsoft.com/office/drawing/2014/main" id="{1489673E-1A69-6ACC-7665-3FE8D069955E}"/>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880D17E-7BD9-50A4-BB57-DDE0162580B6}"/>
              </a:ext>
            </a:extLst>
          </p:cNvPr>
          <p:cNvSpPr>
            <a:spLocks noGrp="1"/>
          </p:cNvSpPr>
          <p:nvPr>
            <p:ph type="sldNum" sz="quarter" idx="12"/>
          </p:nvPr>
        </p:nvSpPr>
        <p:spPr/>
        <p:txBody>
          <a:bodyPr/>
          <a:lstStyle>
            <a:lvl1pPr>
              <a:defRPr/>
            </a:lvl1pPr>
          </a:lstStyle>
          <a:p>
            <a:pPr>
              <a:defRPr/>
            </a:pPr>
            <a:fld id="{D4225B3B-A21C-3F49-AFFD-DBCFA096FD23}" type="slidenum">
              <a:rPr lang="en-GB" altLang="en-US"/>
              <a:pPr>
                <a:defRPr/>
              </a:pPr>
              <a:t>‹#›</a:t>
            </a:fld>
            <a:endParaRPr lang="en-GB" altLang="en-US"/>
          </a:p>
        </p:txBody>
      </p:sp>
      <p:pic>
        <p:nvPicPr>
          <p:cNvPr id="10" name="Picture 7" descr="bluestonePNG-logo.png">
            <a:extLst>
              <a:ext uri="{FF2B5EF4-FFF2-40B4-BE49-F238E27FC236}">
                <a16:creationId xmlns:a16="http://schemas.microsoft.com/office/drawing/2014/main" id="{AAE0A176-B150-BB63-8CF3-04C429F82F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19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descr="White_BG.png">
            <a:extLst>
              <a:ext uri="{FF2B5EF4-FFF2-40B4-BE49-F238E27FC236}">
                <a16:creationId xmlns:a16="http://schemas.microsoft.com/office/drawing/2014/main" id="{A0B8F8A3-8AEF-A5E1-D487-0DE0F3FCCD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3">
            <a:extLst>
              <a:ext uri="{FF2B5EF4-FFF2-40B4-BE49-F238E27FC236}">
                <a16:creationId xmlns:a16="http://schemas.microsoft.com/office/drawing/2014/main" id="{E2A41681-F427-D141-8643-D8B6F0A43731}"/>
              </a:ext>
            </a:extLst>
          </p:cNvPr>
          <p:cNvSpPr>
            <a:spLocks noGrp="1"/>
          </p:cNvSpPr>
          <p:nvPr>
            <p:ph type="dt" sz="half" idx="10"/>
          </p:nvPr>
        </p:nvSpPr>
        <p:spPr/>
        <p:txBody>
          <a:bodyPr/>
          <a:lstStyle>
            <a:lvl1pPr>
              <a:defRPr/>
            </a:lvl1pPr>
          </a:lstStyle>
          <a:p>
            <a:pPr>
              <a:defRPr/>
            </a:pPr>
            <a:fld id="{607A14B4-5B4E-F34E-9987-3A130D147FEC}" type="datetime1">
              <a:rPr lang="en-GB" altLang="en-US"/>
              <a:pPr>
                <a:defRPr/>
              </a:pPr>
              <a:t>21/08/2023</a:t>
            </a:fld>
            <a:endParaRPr lang="en-GB" altLang="en-US"/>
          </a:p>
        </p:txBody>
      </p:sp>
      <p:sp>
        <p:nvSpPr>
          <p:cNvPr id="8" name="Footer Placeholder 4">
            <a:extLst>
              <a:ext uri="{FF2B5EF4-FFF2-40B4-BE49-F238E27FC236}">
                <a16:creationId xmlns:a16="http://schemas.microsoft.com/office/drawing/2014/main" id="{1D8FF02F-BDAC-0366-2D8E-E07132A36FC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88D0DBF-F738-8FB3-2FFB-89977EDFF2C9}"/>
              </a:ext>
            </a:extLst>
          </p:cNvPr>
          <p:cNvSpPr>
            <a:spLocks noGrp="1"/>
          </p:cNvSpPr>
          <p:nvPr>
            <p:ph type="sldNum" sz="quarter" idx="12"/>
          </p:nvPr>
        </p:nvSpPr>
        <p:spPr/>
        <p:txBody>
          <a:bodyPr/>
          <a:lstStyle>
            <a:lvl1pPr>
              <a:defRPr/>
            </a:lvl1pPr>
          </a:lstStyle>
          <a:p>
            <a:pPr>
              <a:defRPr/>
            </a:pPr>
            <a:fld id="{FD9BFAD8-E151-7749-9186-98FBBEA4B056}" type="slidenum">
              <a:rPr lang="en-GB" altLang="en-US"/>
              <a:pPr>
                <a:defRPr/>
              </a:pPr>
              <a:t>‹#›</a:t>
            </a:fld>
            <a:endParaRPr lang="en-GB" altLang="en-US"/>
          </a:p>
        </p:txBody>
      </p:sp>
      <p:pic>
        <p:nvPicPr>
          <p:cNvPr id="10" name="Picture 7" descr="bluestonePNG-logo.png">
            <a:extLst>
              <a:ext uri="{FF2B5EF4-FFF2-40B4-BE49-F238E27FC236}">
                <a16:creationId xmlns:a16="http://schemas.microsoft.com/office/drawing/2014/main" id="{528DE81F-9D1C-EE12-5F98-6546CF6070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234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White_BG.png">
            <a:extLst>
              <a:ext uri="{FF2B5EF4-FFF2-40B4-BE49-F238E27FC236}">
                <a16:creationId xmlns:a16="http://schemas.microsoft.com/office/drawing/2014/main" id="{482FA261-EDF4-8697-C930-E3223A63A4F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463" y="-4762"/>
            <a:ext cx="9144000" cy="50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37B7AAB2-7A56-8325-D9EF-E28C96BBBBE9}"/>
              </a:ext>
            </a:extLst>
          </p:cNvPr>
          <p:cNvSpPr>
            <a:spLocks noGrp="1"/>
          </p:cNvSpPr>
          <p:nvPr>
            <p:ph type="title"/>
          </p:nvPr>
        </p:nvSpPr>
        <p:spPr bwMode="auto">
          <a:xfrm>
            <a:off x="457200" y="347663"/>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Text Placeholder 2">
            <a:extLst>
              <a:ext uri="{FF2B5EF4-FFF2-40B4-BE49-F238E27FC236}">
                <a16:creationId xmlns:a16="http://schemas.microsoft.com/office/drawing/2014/main" id="{87E2990C-A45E-B565-85EE-9A90451E98AE}"/>
              </a:ext>
            </a:extLst>
          </p:cNvPr>
          <p:cNvSpPr>
            <a:spLocks noGrp="1"/>
          </p:cNvSpPr>
          <p:nvPr>
            <p:ph type="body" idx="1"/>
          </p:nvPr>
        </p:nvSpPr>
        <p:spPr bwMode="auto">
          <a:xfrm>
            <a:off x="457200" y="1341835"/>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D0810E55-C3FC-DD59-D0E1-2B9DAA309FC2}"/>
              </a:ext>
            </a:extLst>
          </p:cNvPr>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2D20D40D-4B49-8C49-8839-5958C7430ABE}" type="datetime1">
              <a:rPr lang="en-GB" altLang="en-US"/>
              <a:pPr>
                <a:defRPr/>
              </a:pPr>
              <a:t>21/08/2023</a:t>
            </a:fld>
            <a:endParaRPr lang="en-GB" altLang="en-US"/>
          </a:p>
        </p:txBody>
      </p:sp>
      <p:sp>
        <p:nvSpPr>
          <p:cNvPr id="5" name="Footer Placeholder 4">
            <a:extLst>
              <a:ext uri="{FF2B5EF4-FFF2-40B4-BE49-F238E27FC236}">
                <a16:creationId xmlns:a16="http://schemas.microsoft.com/office/drawing/2014/main" id="{FA234585-22A5-0F5B-CC29-3244D2796A44}"/>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GB"/>
          </a:p>
        </p:txBody>
      </p:sp>
      <p:sp>
        <p:nvSpPr>
          <p:cNvPr id="6" name="Slide Number Placeholder 5">
            <a:extLst>
              <a:ext uri="{FF2B5EF4-FFF2-40B4-BE49-F238E27FC236}">
                <a16:creationId xmlns:a16="http://schemas.microsoft.com/office/drawing/2014/main" id="{00738305-B670-7795-1745-C220DAD8BFE5}"/>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D172CCA-116C-7847-98C8-2F89926D3BC4}" type="slidenum">
              <a:rPr lang="en-GB" altLang="en-US"/>
              <a:pPr>
                <a:defRPr/>
              </a:pPr>
              <a:t>‹#›</a:t>
            </a:fld>
            <a:endParaRPr lang="en-GB" altLang="en-US"/>
          </a:p>
        </p:txBody>
      </p:sp>
      <p:pic>
        <p:nvPicPr>
          <p:cNvPr id="2" name="Picture 7" descr="bluestonePNG-logo.png">
            <a:extLst>
              <a:ext uri="{FF2B5EF4-FFF2-40B4-BE49-F238E27FC236}">
                <a16:creationId xmlns:a16="http://schemas.microsoft.com/office/drawing/2014/main" id="{D6CEC1E2-E03B-4C3F-A9C2-5177D389853E}"/>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txStyles>
    <p:titleStyle>
      <a:lvl1pPr algn="ctr" defTabSz="457200" rtl="0" eaLnBrk="0" fontAlgn="base" hangingPunct="0">
        <a:spcBef>
          <a:spcPct val="0"/>
        </a:spcBef>
        <a:spcAft>
          <a:spcPct val="0"/>
        </a:spcAft>
        <a:defRPr sz="4400" kern="1200">
          <a:solidFill>
            <a:srgbClr val="376092"/>
          </a:solidFill>
          <a:latin typeface="+mj-lt"/>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376092"/>
          </a:solidFill>
          <a:latin typeface="+mn-lt"/>
          <a:ea typeface="ＭＳ Ｐゴシック"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376092"/>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376092"/>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376092"/>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376092"/>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C4B9B-372D-59CC-710D-32F2D3D09685}"/>
              </a:ext>
            </a:extLst>
          </p:cNvPr>
          <p:cNvSpPr/>
          <p:nvPr/>
        </p:nvSpPr>
        <p:spPr>
          <a:xfrm>
            <a:off x="0" y="0"/>
            <a:ext cx="9144000" cy="5143500"/>
          </a:xfrm>
          <a:prstGeom prst="rect">
            <a:avLst/>
          </a:prstGeom>
          <a:solidFill>
            <a:srgbClr val="476A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37" name="Title 1">
            <a:extLst>
              <a:ext uri="{FF2B5EF4-FFF2-40B4-BE49-F238E27FC236}">
                <a16:creationId xmlns:a16="http://schemas.microsoft.com/office/drawing/2014/main" id="{3F7D8824-BE0D-35EB-80D8-67D720807C83}"/>
              </a:ext>
            </a:extLst>
          </p:cNvPr>
          <p:cNvSpPr>
            <a:spLocks noGrp="1"/>
          </p:cNvSpPr>
          <p:nvPr>
            <p:ph type="ctrTitle"/>
          </p:nvPr>
        </p:nvSpPr>
        <p:spPr>
          <a:xfrm>
            <a:off x="496472" y="746444"/>
            <a:ext cx="4441371" cy="2319164"/>
          </a:xfrm>
        </p:spPr>
        <p:txBody>
          <a:bodyPr/>
          <a:lstStyle/>
          <a:p>
            <a:pPr algn="l">
              <a:lnSpc>
                <a:spcPts val="3900"/>
              </a:lnSpc>
            </a:pPr>
            <a:r>
              <a:rPr lang="en-AU" altLang="en-US" dirty="0">
                <a:solidFill>
                  <a:srgbClr val="6AC4D7"/>
                </a:solidFill>
                <a:latin typeface="Ember Rough" panose="02000500000000000000" pitchFamily="2" charset="0"/>
                <a:ea typeface="Roboto" panose="02000000000000000000" pitchFamily="2" charset="0"/>
                <a:cs typeface="Roboto" panose="02000000000000000000" pitchFamily="2" charset="0"/>
              </a:rPr>
              <a:t>Hazy Magic: </a:t>
            </a:r>
            <a:br>
              <a:rPr lang="en-AU" altLang="en-US" dirty="0">
                <a:solidFill>
                  <a:srgbClr val="6AC4D7"/>
                </a:solidFill>
                <a:latin typeface="Ember Rough" panose="02000500000000000000" pitchFamily="2" charset="0"/>
                <a:ea typeface="Roboto" panose="02000000000000000000" pitchFamily="2" charset="0"/>
                <a:cs typeface="Roboto" panose="02000000000000000000" pitchFamily="2" charset="0"/>
              </a:rPr>
            </a:br>
            <a:r>
              <a:rPr lang="en-AU" altLang="en-US" dirty="0">
                <a:solidFill>
                  <a:schemeClr val="bg1"/>
                </a:solidFill>
                <a:latin typeface="Ember Rough" panose="02000500000000000000" pitchFamily="2" charset="0"/>
                <a:ea typeface="Roboto" panose="02000000000000000000" pitchFamily="2" charset="0"/>
                <a:cs typeface="Roboto" panose="02000000000000000000" pitchFamily="2" charset="0"/>
              </a:rPr>
              <a:t>Yeast and hop </a:t>
            </a:r>
            <a:br>
              <a:rPr lang="en-AU" altLang="en-US" dirty="0">
                <a:solidFill>
                  <a:schemeClr val="bg1"/>
                </a:solidFill>
                <a:latin typeface="Ember Rough" panose="02000500000000000000" pitchFamily="2" charset="0"/>
                <a:ea typeface="Roboto" panose="02000000000000000000" pitchFamily="2" charset="0"/>
                <a:cs typeface="Roboto" panose="02000000000000000000" pitchFamily="2" charset="0"/>
              </a:rPr>
            </a:br>
            <a:r>
              <a:rPr lang="en-AU" altLang="en-US" dirty="0">
                <a:solidFill>
                  <a:schemeClr val="bg1"/>
                </a:solidFill>
                <a:latin typeface="Ember Rough" panose="02000500000000000000" pitchFamily="2" charset="0"/>
                <a:ea typeface="Roboto" panose="02000000000000000000" pitchFamily="2" charset="0"/>
                <a:cs typeface="Roboto" panose="02000000000000000000" pitchFamily="2" charset="0"/>
              </a:rPr>
              <a:t>selection </a:t>
            </a:r>
            <a:br>
              <a:rPr lang="en-AU" altLang="en-US" dirty="0">
                <a:solidFill>
                  <a:schemeClr val="bg1"/>
                </a:solidFill>
                <a:latin typeface="Ember Rough" panose="02000500000000000000" pitchFamily="2" charset="0"/>
                <a:ea typeface="Roboto" panose="02000000000000000000" pitchFamily="2" charset="0"/>
                <a:cs typeface="Roboto" panose="02000000000000000000" pitchFamily="2" charset="0"/>
              </a:rPr>
            </a:br>
            <a:r>
              <a:rPr lang="en-AU" altLang="en-US" dirty="0" err="1">
                <a:solidFill>
                  <a:schemeClr val="bg1"/>
                </a:solidFill>
                <a:latin typeface="Ember Rough" panose="02000500000000000000" pitchFamily="2" charset="0"/>
                <a:ea typeface="Roboto" panose="02000000000000000000" pitchFamily="2" charset="0"/>
                <a:cs typeface="Roboto" panose="02000000000000000000" pitchFamily="2" charset="0"/>
              </a:rPr>
              <a:t>analyzed</a:t>
            </a:r>
            <a:endParaRPr lang="en-US" altLang="en-US" dirty="0">
              <a:solidFill>
                <a:schemeClr val="bg1"/>
              </a:solidFill>
              <a:latin typeface="Ember Rough" panose="02000500000000000000" pitchFamily="2" charset="0"/>
            </a:endParaRPr>
          </a:p>
        </p:txBody>
      </p:sp>
      <p:sp>
        <p:nvSpPr>
          <p:cNvPr id="14338" name="Subtitle 2">
            <a:extLst>
              <a:ext uri="{FF2B5EF4-FFF2-40B4-BE49-F238E27FC236}">
                <a16:creationId xmlns:a16="http://schemas.microsoft.com/office/drawing/2014/main" id="{93BCE91D-A4BB-CCAC-7821-A11FAE81F7C9}"/>
              </a:ext>
            </a:extLst>
          </p:cNvPr>
          <p:cNvSpPr>
            <a:spLocks noGrp="1"/>
          </p:cNvSpPr>
          <p:nvPr>
            <p:ph type="subTitle" idx="1"/>
          </p:nvPr>
        </p:nvSpPr>
        <p:spPr>
          <a:xfrm>
            <a:off x="530065" y="3530816"/>
            <a:ext cx="2362200" cy="709162"/>
          </a:xfrm>
        </p:spPr>
        <p:txBody>
          <a:bodyPr/>
          <a:lstStyle/>
          <a:p>
            <a:pPr algn="l">
              <a:lnSpc>
                <a:spcPts val="1460"/>
              </a:lnSpc>
            </a:pPr>
            <a:r>
              <a:rPr lang="en-AU" altLang="en-US" sz="1400" b="1" dirty="0">
                <a:solidFill>
                  <a:srgbClr val="6AC4D7"/>
                </a:solidFill>
                <a:latin typeface="Roboto" panose="02000000000000000000" pitchFamily="2" charset="0"/>
                <a:ea typeface="Roboto" panose="02000000000000000000" pitchFamily="2" charset="0"/>
                <a:cs typeface="Roboto" panose="02000000000000000000" pitchFamily="2" charset="0"/>
              </a:rPr>
              <a:t>Dr Derek Lacey</a:t>
            </a:r>
          </a:p>
          <a:p>
            <a:pPr algn="l">
              <a:lnSpc>
                <a:spcPts val="1460"/>
              </a:lnSpc>
            </a:pPr>
            <a:r>
              <a:rPr lang="en-AU" altLang="en-US" sz="1400" dirty="0">
                <a:solidFill>
                  <a:srgbClr val="6AC4D7"/>
                </a:solidFill>
                <a:latin typeface="Roboto" panose="02000000000000000000" pitchFamily="2" charset="0"/>
                <a:ea typeface="Roboto" panose="02000000000000000000" pitchFamily="2" charset="0"/>
                <a:cs typeface="Roboto" panose="02000000000000000000" pitchFamily="2" charset="0"/>
              </a:rPr>
              <a:t>Founder &amp; CEO</a:t>
            </a:r>
            <a:r>
              <a:rPr lang="en-US" altLang="en-US" sz="1400" dirty="0">
                <a:solidFill>
                  <a:srgbClr val="6AC4D7"/>
                </a:solidFill>
                <a:latin typeface="Roboto" panose="02000000000000000000" pitchFamily="2" charset="0"/>
                <a:ea typeface="Roboto" panose="02000000000000000000" pitchFamily="2" charset="0"/>
                <a:cs typeface="Roboto" panose="02000000000000000000" pitchFamily="2" charset="0"/>
              </a:rPr>
              <a:t> of</a:t>
            </a:r>
            <a:endParaRPr lang="en-AU" altLang="en-US" sz="1400" dirty="0">
              <a:solidFill>
                <a:srgbClr val="6AC4D7"/>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a:extLst>
              <a:ext uri="{FF2B5EF4-FFF2-40B4-BE49-F238E27FC236}">
                <a16:creationId xmlns:a16="http://schemas.microsoft.com/office/drawing/2014/main" id="{9BD106C7-1965-A36B-4E9C-CF4BC668FB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1370" y="678709"/>
            <a:ext cx="3842445" cy="3842445"/>
          </a:xfrm>
          <a:prstGeom prst="rect">
            <a:avLst/>
          </a:prstGeom>
        </p:spPr>
      </p:pic>
      <p:pic>
        <p:nvPicPr>
          <p:cNvPr id="6" name="Graphic 5">
            <a:extLst>
              <a:ext uri="{FF2B5EF4-FFF2-40B4-BE49-F238E27FC236}">
                <a16:creationId xmlns:a16="http://schemas.microsoft.com/office/drawing/2014/main" id="{59E2B59A-2557-2343-B2A5-0AF87A8A9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005" y="4095047"/>
            <a:ext cx="1497373" cy="5578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170" name="Picture 2" descr="Figure">
            <a:extLst>
              <a:ext uri="{FF2B5EF4-FFF2-40B4-BE49-F238E27FC236}">
                <a16:creationId xmlns:a16="http://schemas.microsoft.com/office/drawing/2014/main" id="{E6D29492-3C14-9C22-F2FE-944C5D1DEF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18"/>
          <a:stretch/>
        </p:blipFill>
        <p:spPr bwMode="auto">
          <a:xfrm>
            <a:off x="4977709" y="1855119"/>
            <a:ext cx="3797652" cy="19927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7BFECF-0E8B-2103-309C-8B858F7A706B}"/>
              </a:ext>
            </a:extLst>
          </p:cNvPr>
          <p:cNvSpPr txBox="1"/>
          <p:nvPr/>
        </p:nvSpPr>
        <p:spPr>
          <a:xfrm>
            <a:off x="6766684" y="5722620"/>
            <a:ext cx="2377317" cy="307777"/>
          </a:xfrm>
          <a:prstGeom prst="rect">
            <a:avLst/>
          </a:prstGeom>
          <a:noFill/>
        </p:spPr>
        <p:txBody>
          <a:bodyPr wrap="none" rtlCol="0">
            <a:spAutoFit/>
          </a:bodyPr>
          <a:lstStyle/>
          <a:p>
            <a:r>
              <a:rPr lang="en-US" sz="1400" dirty="0"/>
              <a:t>Kahle EM, et al ASBC 2020</a:t>
            </a:r>
          </a:p>
        </p:txBody>
      </p:sp>
      <p:sp>
        <p:nvSpPr>
          <p:cNvPr id="5" name="Content Placeholder 2">
            <a:extLst>
              <a:ext uri="{FF2B5EF4-FFF2-40B4-BE49-F238E27FC236}">
                <a16:creationId xmlns:a16="http://schemas.microsoft.com/office/drawing/2014/main" id="{EA6B68CD-2B7C-C6EE-35FD-E7B2ECD81B75}"/>
              </a:ext>
            </a:extLst>
          </p:cNvPr>
          <p:cNvSpPr>
            <a:spLocks noGrp="1"/>
          </p:cNvSpPr>
          <p:nvPr>
            <p:ph sz="half" idx="1"/>
          </p:nvPr>
        </p:nvSpPr>
        <p:spPr>
          <a:xfrm>
            <a:off x="368639" y="1002146"/>
            <a:ext cx="4304962" cy="4525963"/>
          </a:xfrm>
        </p:spPr>
        <p:txBody>
          <a:bodyPr/>
          <a:lstStyle/>
          <a:p>
            <a:r>
              <a:rPr lang="en-US" sz="2200" b="1" dirty="0"/>
              <a:t>Chill Haze</a:t>
            </a:r>
          </a:p>
          <a:p>
            <a:pPr lvl="1"/>
            <a:r>
              <a:rPr lang="en-US" sz="2000" dirty="0"/>
              <a:t>Non-covalent </a:t>
            </a:r>
            <a:r>
              <a:rPr lang="en-US" sz="2000" dirty="0" err="1"/>
              <a:t>interations</a:t>
            </a:r>
            <a:endParaRPr lang="en-US" sz="2000" dirty="0"/>
          </a:p>
          <a:p>
            <a:pPr lvl="2"/>
            <a:r>
              <a:rPr lang="en-US" sz="1600" dirty="0"/>
              <a:t>Hydrogen and hydrophobic bonding</a:t>
            </a:r>
          </a:p>
          <a:p>
            <a:pPr lvl="1"/>
            <a:r>
              <a:rPr lang="en-US" sz="2000" dirty="0"/>
              <a:t>Reversible </a:t>
            </a:r>
          </a:p>
          <a:p>
            <a:pPr lvl="2">
              <a:spcAft>
                <a:spcPts val="600"/>
              </a:spcAft>
            </a:pPr>
            <a:r>
              <a:rPr lang="en-US" sz="1600" dirty="0"/>
              <a:t>Occurs between -15-4℃  but goes away at 20℃</a:t>
            </a:r>
          </a:p>
          <a:p>
            <a:r>
              <a:rPr lang="en-US" sz="2200" b="1" dirty="0"/>
              <a:t>Permanent Haze</a:t>
            </a:r>
          </a:p>
          <a:p>
            <a:pPr lvl="1"/>
            <a:r>
              <a:rPr lang="en-US" sz="1800" dirty="0"/>
              <a:t>Covalent bonding</a:t>
            </a:r>
          </a:p>
          <a:p>
            <a:pPr lvl="1"/>
            <a:r>
              <a:rPr lang="en-US" sz="1800" dirty="0"/>
              <a:t>Often occurring with increasing age, repeated temperature change, pasteurization, oxidation</a:t>
            </a:r>
          </a:p>
        </p:txBody>
      </p:sp>
      <p:sp>
        <p:nvSpPr>
          <p:cNvPr id="4" name="Title 1">
            <a:extLst>
              <a:ext uri="{FF2B5EF4-FFF2-40B4-BE49-F238E27FC236}">
                <a16:creationId xmlns:a16="http://schemas.microsoft.com/office/drawing/2014/main" id="{FBEAB6F4-C632-A5E1-81A9-8B5D76DE912B}"/>
              </a:ext>
            </a:extLst>
          </p:cNvPr>
          <p:cNvSpPr>
            <a:spLocks noGrp="1"/>
          </p:cNvSpPr>
          <p:nvPr>
            <p:ph type="title"/>
          </p:nvPr>
        </p:nvSpPr>
        <p:spPr>
          <a:xfrm>
            <a:off x="368639" y="144896"/>
            <a:ext cx="4609070" cy="857250"/>
          </a:xfrm>
        </p:spPr>
        <p:txBody>
          <a:bodyPr/>
          <a:lstStyle/>
          <a:p>
            <a:pPr algn="l">
              <a:lnSpc>
                <a:spcPts val="3640"/>
              </a:lnSpc>
            </a:pPr>
            <a:r>
              <a:rPr lang="en-US" sz="3200" dirty="0">
                <a:solidFill>
                  <a:srgbClr val="476A7F"/>
                </a:solidFill>
                <a:latin typeface="Ember Regular" panose="02000500000000000000" pitchFamily="2" charset="0"/>
              </a:rPr>
              <a:t>Types of </a:t>
            </a:r>
            <a:r>
              <a:rPr lang="en-US" sz="3200" dirty="0">
                <a:solidFill>
                  <a:srgbClr val="6AC4D7"/>
                </a:solidFill>
                <a:latin typeface="Ember Regular" panose="02000500000000000000" pitchFamily="2" charset="0"/>
              </a:rPr>
              <a:t>haze</a:t>
            </a:r>
          </a:p>
        </p:txBody>
      </p:sp>
    </p:spTree>
    <p:extLst>
      <p:ext uri="{BB962C8B-B14F-4D97-AF65-F5344CB8AC3E}">
        <p14:creationId xmlns:p14="http://schemas.microsoft.com/office/powerpoint/2010/main" val="3303879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Content Placeholder 2">
            <a:extLst>
              <a:ext uri="{FF2B5EF4-FFF2-40B4-BE49-F238E27FC236}">
                <a16:creationId xmlns:a16="http://schemas.microsoft.com/office/drawing/2014/main" id="{9FBDCBFD-F420-64EE-0E05-1BAE60C8C20D}"/>
              </a:ext>
            </a:extLst>
          </p:cNvPr>
          <p:cNvSpPr>
            <a:spLocks noGrp="1"/>
          </p:cNvSpPr>
          <p:nvPr>
            <p:ph sz="half" idx="1"/>
          </p:nvPr>
        </p:nvSpPr>
        <p:spPr>
          <a:xfrm>
            <a:off x="368639" y="1496494"/>
            <a:ext cx="4038600" cy="2076334"/>
          </a:xfrm>
        </p:spPr>
        <p:txBody>
          <a:bodyPr/>
          <a:lstStyle/>
          <a:p>
            <a:r>
              <a:rPr lang="en-US" sz="2400" dirty="0"/>
              <a:t>Polysaccharides</a:t>
            </a:r>
          </a:p>
          <a:p>
            <a:pPr marL="914400" lvl="1" indent="-457200">
              <a:buFont typeface="+mj-lt"/>
              <a:buAutoNum type="arabicPeriod"/>
            </a:pPr>
            <a:r>
              <a:rPr lang="en-US" sz="1800" dirty="0"/>
              <a:t>Malt-derived glucans</a:t>
            </a:r>
          </a:p>
          <a:p>
            <a:pPr marL="914400" lvl="1" indent="-457200">
              <a:buFont typeface="+mj-lt"/>
              <a:buAutoNum type="arabicPeriod"/>
            </a:pPr>
            <a:r>
              <a:rPr lang="en-US" sz="1800" dirty="0"/>
              <a:t>Fruit-derived </a:t>
            </a:r>
            <a:r>
              <a:rPr lang="en-US" sz="1800" dirty="0" err="1"/>
              <a:t>pectins</a:t>
            </a:r>
            <a:endParaRPr lang="en-US" sz="1800" dirty="0"/>
          </a:p>
          <a:p>
            <a:pPr marL="914400" lvl="1" indent="-457200">
              <a:buFont typeface="+mj-lt"/>
              <a:buAutoNum type="arabicPeriod"/>
            </a:pPr>
            <a:r>
              <a:rPr lang="en-US" sz="1800" dirty="0"/>
              <a:t>Yeast-derived glycogens, mannans, glucans</a:t>
            </a:r>
          </a:p>
          <a:p>
            <a:pPr lvl="1"/>
            <a:endParaRPr lang="en-US" dirty="0"/>
          </a:p>
        </p:txBody>
      </p:sp>
      <p:pic>
        <p:nvPicPr>
          <p:cNvPr id="8194" name="Picture 2" descr="Malt - Wikipedia">
            <a:extLst>
              <a:ext uri="{FF2B5EF4-FFF2-40B4-BE49-F238E27FC236}">
                <a16:creationId xmlns:a16="http://schemas.microsoft.com/office/drawing/2014/main" id="{9D4CC5DF-63D3-D34E-FCDA-9E59780B7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879" y="486943"/>
            <a:ext cx="2772277" cy="207920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arious slices of citrus fruits.">
            <a:extLst>
              <a:ext uri="{FF2B5EF4-FFF2-40B4-BE49-F238E27FC236}">
                <a16:creationId xmlns:a16="http://schemas.microsoft.com/office/drawing/2014/main" id="{4A247542-8A47-3BA6-5587-6557D05D4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611" y="1296989"/>
            <a:ext cx="3241503" cy="216212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Junk DNA' may help yeast survive stress | Science | AAAS">
            <a:extLst>
              <a:ext uri="{FF2B5EF4-FFF2-40B4-BE49-F238E27FC236}">
                <a16:creationId xmlns:a16="http://schemas.microsoft.com/office/drawing/2014/main" id="{6BEB8E7D-DA59-BF74-1314-129C92388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721" y="3086478"/>
            <a:ext cx="3843779" cy="21621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BCEEE68-D6A5-ED86-CDE0-6FE82F763DEF}"/>
              </a:ext>
            </a:extLst>
          </p:cNvPr>
          <p:cNvSpPr>
            <a:spLocks noGrp="1"/>
          </p:cNvSpPr>
          <p:nvPr>
            <p:ph type="title"/>
          </p:nvPr>
        </p:nvSpPr>
        <p:spPr>
          <a:xfrm>
            <a:off x="368639" y="439739"/>
            <a:ext cx="4609070" cy="857250"/>
          </a:xfrm>
        </p:spPr>
        <p:txBody>
          <a:bodyPr/>
          <a:lstStyle/>
          <a:p>
            <a:pPr algn="l">
              <a:lnSpc>
                <a:spcPts val="3140"/>
              </a:lnSpc>
            </a:pPr>
            <a:r>
              <a:rPr lang="en-US" sz="3200" dirty="0">
                <a:solidFill>
                  <a:srgbClr val="476A7F"/>
                </a:solidFill>
                <a:latin typeface="Ember Regular" panose="02000500000000000000" pitchFamily="2" charset="0"/>
              </a:rPr>
              <a:t>ORIGIN </a:t>
            </a:r>
            <a:br>
              <a:rPr lang="en-US" sz="3200" dirty="0">
                <a:solidFill>
                  <a:srgbClr val="476A7F"/>
                </a:solidFill>
                <a:latin typeface="Ember Regular" panose="02000500000000000000" pitchFamily="2" charset="0"/>
              </a:rPr>
            </a:br>
            <a:r>
              <a:rPr lang="en-US" sz="3200" dirty="0">
                <a:solidFill>
                  <a:srgbClr val="476A7F"/>
                </a:solidFill>
                <a:latin typeface="Ember Regular" panose="02000500000000000000" pitchFamily="2" charset="0"/>
              </a:rPr>
              <a:t>OF </a:t>
            </a:r>
            <a:r>
              <a:rPr lang="en-US" sz="3200" dirty="0">
                <a:solidFill>
                  <a:srgbClr val="6AC4D7"/>
                </a:solidFill>
                <a:latin typeface="Ember Regular" panose="02000500000000000000" pitchFamily="2" charset="0"/>
              </a:rPr>
              <a:t>haze</a:t>
            </a:r>
          </a:p>
        </p:txBody>
      </p:sp>
    </p:spTree>
    <p:extLst>
      <p:ext uri="{BB962C8B-B14F-4D97-AF65-F5344CB8AC3E}">
        <p14:creationId xmlns:p14="http://schemas.microsoft.com/office/powerpoint/2010/main" val="338681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23D724-8DBD-E858-6C57-9457F073C1D9}"/>
              </a:ext>
            </a:extLst>
          </p:cNvPr>
          <p:cNvSpPr>
            <a:spLocks noGrp="1"/>
          </p:cNvSpPr>
          <p:nvPr>
            <p:ph sz="half" idx="1"/>
          </p:nvPr>
        </p:nvSpPr>
        <p:spPr>
          <a:xfrm>
            <a:off x="457200" y="1596391"/>
            <a:ext cx="4038600" cy="2250121"/>
          </a:xfrm>
        </p:spPr>
        <p:txBody>
          <a:bodyPr/>
          <a:lstStyle/>
          <a:p>
            <a:r>
              <a:rPr lang="en-US" sz="2200" dirty="0"/>
              <a:t>Haze is a carrier for hop flavor</a:t>
            </a:r>
          </a:p>
          <a:p>
            <a:r>
              <a:rPr lang="en-US" sz="2200" dirty="0"/>
              <a:t>Stabilizes the hop aroma</a:t>
            </a:r>
          </a:p>
          <a:p>
            <a:r>
              <a:rPr lang="en-US" sz="2200" dirty="0"/>
              <a:t>As haze increase, it acts as an emulsifier for nonpolar hop compounds</a:t>
            </a:r>
          </a:p>
          <a:p>
            <a:endParaRPr lang="en-US" sz="2200" dirty="0"/>
          </a:p>
        </p:txBody>
      </p:sp>
      <p:pic>
        <p:nvPicPr>
          <p:cNvPr id="12290" name="Picture 2" descr="Range Brewing Living Room Rave DIPA 440ml Can - Beer Cartel">
            <a:extLst>
              <a:ext uri="{FF2B5EF4-FFF2-40B4-BE49-F238E27FC236}">
                <a16:creationId xmlns:a16="http://schemas.microsoft.com/office/drawing/2014/main" id="{6B8947D6-577C-9B10-D81E-DB7D088220D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918"/>
          <a:stretch/>
        </p:blipFill>
        <p:spPr bwMode="auto">
          <a:xfrm>
            <a:off x="4572000" y="-40203"/>
            <a:ext cx="5071504" cy="52239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012D66C-742A-5B70-6B10-F297CD0A188A}"/>
              </a:ext>
            </a:extLst>
          </p:cNvPr>
          <p:cNvSpPr>
            <a:spLocks noGrp="1"/>
          </p:cNvSpPr>
          <p:nvPr>
            <p:ph type="title"/>
          </p:nvPr>
        </p:nvSpPr>
        <p:spPr>
          <a:xfrm>
            <a:off x="368639" y="439739"/>
            <a:ext cx="4609070" cy="857250"/>
          </a:xfrm>
        </p:spPr>
        <p:txBody>
          <a:bodyPr/>
          <a:lstStyle/>
          <a:p>
            <a:pPr algn="l">
              <a:lnSpc>
                <a:spcPts val="3140"/>
              </a:lnSpc>
            </a:pPr>
            <a:r>
              <a:rPr lang="en-US" sz="3200" dirty="0">
                <a:solidFill>
                  <a:srgbClr val="476A7F"/>
                </a:solidFill>
                <a:latin typeface="Ember Regular" panose="02000500000000000000" pitchFamily="2" charset="0"/>
              </a:rPr>
              <a:t>WHY DO WE </a:t>
            </a:r>
            <a:br>
              <a:rPr lang="en-US" sz="3200" dirty="0">
                <a:solidFill>
                  <a:srgbClr val="476A7F"/>
                </a:solidFill>
                <a:latin typeface="Ember Regular" panose="02000500000000000000" pitchFamily="2" charset="0"/>
              </a:rPr>
            </a:br>
            <a:r>
              <a:rPr lang="en-US" sz="3200" dirty="0">
                <a:solidFill>
                  <a:srgbClr val="476A7F"/>
                </a:solidFill>
                <a:latin typeface="Ember Regular" panose="02000500000000000000" pitchFamily="2" charset="0"/>
              </a:rPr>
              <a:t>WANT </a:t>
            </a:r>
            <a:r>
              <a:rPr lang="en-US" sz="3200" dirty="0">
                <a:solidFill>
                  <a:srgbClr val="6AC4D7"/>
                </a:solidFill>
                <a:latin typeface="Ember Regular" panose="02000500000000000000" pitchFamily="2" charset="0"/>
              </a:rPr>
              <a:t>haze?</a:t>
            </a:r>
          </a:p>
        </p:txBody>
      </p:sp>
      <p:pic>
        <p:nvPicPr>
          <p:cNvPr id="6" name="Picture 7" descr="bluestonePNG-logo.png">
            <a:extLst>
              <a:ext uri="{FF2B5EF4-FFF2-40B4-BE49-F238E27FC236}">
                <a16:creationId xmlns:a16="http://schemas.microsoft.com/office/drawing/2014/main" id="{0711894D-8372-1DD3-3D8E-F5E7C2D83EF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65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Content Placeholder 2">
            <a:extLst>
              <a:ext uri="{FF2B5EF4-FFF2-40B4-BE49-F238E27FC236}">
                <a16:creationId xmlns:a16="http://schemas.microsoft.com/office/drawing/2014/main" id="{6891D8E5-7D9D-DF89-4E38-213E934E9EA0}"/>
              </a:ext>
            </a:extLst>
          </p:cNvPr>
          <p:cNvSpPr>
            <a:spLocks noGrp="1"/>
          </p:cNvSpPr>
          <p:nvPr>
            <p:ph sz="half" idx="1"/>
          </p:nvPr>
        </p:nvSpPr>
        <p:spPr>
          <a:xfrm>
            <a:off x="457200" y="1545591"/>
            <a:ext cx="4297680" cy="2960687"/>
          </a:xfrm>
        </p:spPr>
        <p:txBody>
          <a:bodyPr/>
          <a:lstStyle/>
          <a:p>
            <a:pPr marL="514350" indent="-514350">
              <a:buFont typeface="+mj-lt"/>
              <a:buAutoNum type="arabicPeriod"/>
            </a:pPr>
            <a:r>
              <a:rPr lang="en-US" sz="2200" b="1" dirty="0"/>
              <a:t>Yeast strain Specific haze:</a:t>
            </a:r>
          </a:p>
          <a:p>
            <a:pPr marL="914400" lvl="1" indent="-514350">
              <a:buFont typeface="Arial" panose="020B0604020202020204" pitchFamily="34" charset="0"/>
              <a:buChar char="•"/>
            </a:pPr>
            <a:r>
              <a:rPr lang="en-US" sz="2000" dirty="0"/>
              <a:t>Haze Positive</a:t>
            </a:r>
          </a:p>
          <a:p>
            <a:pPr marL="914400" lvl="1" indent="-514350">
              <a:spcAft>
                <a:spcPts val="600"/>
              </a:spcAft>
              <a:buFont typeface="Arial" panose="020B0604020202020204" pitchFamily="34" charset="0"/>
              <a:buChar char="•"/>
            </a:pPr>
            <a:r>
              <a:rPr lang="en-US" sz="2000" dirty="0"/>
              <a:t>Haze Neutral</a:t>
            </a:r>
          </a:p>
          <a:p>
            <a:r>
              <a:rPr lang="en-US" sz="2200" b="1" dirty="0"/>
              <a:t>When to dry hop</a:t>
            </a:r>
          </a:p>
          <a:p>
            <a:pPr lvl="1"/>
            <a:r>
              <a:rPr lang="en-US" sz="2000" dirty="0"/>
              <a:t>Timing</a:t>
            </a:r>
          </a:p>
          <a:p>
            <a:pPr lvl="1"/>
            <a:r>
              <a:rPr lang="en-US" sz="2000" dirty="0"/>
              <a:t>Hop varieties/dose rate</a:t>
            </a:r>
          </a:p>
          <a:p>
            <a:endParaRPr lang="en-US" dirty="0"/>
          </a:p>
        </p:txBody>
      </p:sp>
      <p:sp>
        <p:nvSpPr>
          <p:cNvPr id="4" name="Title 1">
            <a:extLst>
              <a:ext uri="{FF2B5EF4-FFF2-40B4-BE49-F238E27FC236}">
                <a16:creationId xmlns:a16="http://schemas.microsoft.com/office/drawing/2014/main" id="{2073BC9A-9BB0-E7AC-CCC2-0EAFD8B48FC0}"/>
              </a:ext>
            </a:extLst>
          </p:cNvPr>
          <p:cNvSpPr>
            <a:spLocks noGrp="1"/>
          </p:cNvSpPr>
          <p:nvPr>
            <p:ph type="title"/>
          </p:nvPr>
        </p:nvSpPr>
        <p:spPr>
          <a:xfrm>
            <a:off x="358478" y="279717"/>
            <a:ext cx="5747681" cy="857250"/>
          </a:xfrm>
        </p:spPr>
        <p:txBody>
          <a:bodyPr/>
          <a:lstStyle/>
          <a:p>
            <a:pPr algn="l">
              <a:lnSpc>
                <a:spcPts val="3640"/>
              </a:lnSpc>
            </a:pPr>
            <a:r>
              <a:rPr lang="en-US" sz="3200" dirty="0">
                <a:solidFill>
                  <a:srgbClr val="476A7F"/>
                </a:solidFill>
                <a:latin typeface="Ember Regular" panose="02000500000000000000" pitchFamily="2" charset="0"/>
              </a:rPr>
              <a:t>Yeast dependent </a:t>
            </a:r>
            <a:r>
              <a:rPr lang="en-US" sz="3200" dirty="0">
                <a:solidFill>
                  <a:srgbClr val="6AC4D7"/>
                </a:solidFill>
                <a:latin typeface="Ember Regular" panose="02000500000000000000" pitchFamily="2" charset="0"/>
              </a:rPr>
              <a:t>haze</a:t>
            </a:r>
          </a:p>
        </p:txBody>
      </p:sp>
    </p:spTree>
    <p:extLst>
      <p:ext uri="{BB962C8B-B14F-4D97-AF65-F5344CB8AC3E}">
        <p14:creationId xmlns:p14="http://schemas.microsoft.com/office/powerpoint/2010/main" val="242480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514BCE9-79CA-BDED-7676-11A923232485}"/>
              </a:ext>
            </a:extLst>
          </p:cNvPr>
          <p:cNvSpPr/>
          <p:nvPr/>
        </p:nvSpPr>
        <p:spPr>
          <a:xfrm>
            <a:off x="540677" y="1688756"/>
            <a:ext cx="6716858" cy="1227438"/>
          </a:xfrm>
          <a:prstGeom prst="roundRect">
            <a:avLst/>
          </a:prstGeom>
          <a:solidFill>
            <a:srgbClr val="6AC4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74F7A-281E-1315-A71D-75AAC5066CF1}"/>
              </a:ext>
            </a:extLst>
          </p:cNvPr>
          <p:cNvSpPr>
            <a:spLocks noGrp="1"/>
          </p:cNvSpPr>
          <p:nvPr>
            <p:ph type="title"/>
          </p:nvPr>
        </p:nvSpPr>
        <p:spPr/>
        <p:txBody>
          <a:bodyPr/>
          <a:lstStyle/>
          <a:p>
            <a:r>
              <a:rPr lang="en-US" dirty="0"/>
              <a:t>Hypothesis:</a:t>
            </a:r>
          </a:p>
        </p:txBody>
      </p:sp>
      <p:sp>
        <p:nvSpPr>
          <p:cNvPr id="3" name="Content Placeholder 2">
            <a:extLst>
              <a:ext uri="{FF2B5EF4-FFF2-40B4-BE49-F238E27FC236}">
                <a16:creationId xmlns:a16="http://schemas.microsoft.com/office/drawing/2014/main" id="{59F2F25C-4D1E-1B55-92B7-212916748D14}"/>
              </a:ext>
            </a:extLst>
          </p:cNvPr>
          <p:cNvSpPr>
            <a:spLocks noGrp="1"/>
          </p:cNvSpPr>
          <p:nvPr>
            <p:ph idx="1"/>
          </p:nvPr>
        </p:nvSpPr>
        <p:spPr>
          <a:xfrm>
            <a:off x="638433" y="1898564"/>
            <a:ext cx="6238240" cy="857250"/>
          </a:xfrm>
        </p:spPr>
        <p:txBody>
          <a:bodyPr/>
          <a:lstStyle/>
          <a:p>
            <a:r>
              <a:rPr lang="en-US" dirty="0">
                <a:solidFill>
                  <a:schemeClr val="bg1"/>
                </a:solidFill>
              </a:rPr>
              <a:t>Beer haze can be promoted in any beer wort and this is a yeast and hop specific phenomenon </a:t>
            </a:r>
          </a:p>
        </p:txBody>
      </p:sp>
    </p:spTree>
    <p:extLst>
      <p:ext uri="{BB962C8B-B14F-4D97-AF65-F5344CB8AC3E}">
        <p14:creationId xmlns:p14="http://schemas.microsoft.com/office/powerpoint/2010/main" val="203269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4F7A-281E-1315-A71D-75AAC5066CF1}"/>
              </a:ext>
            </a:extLst>
          </p:cNvPr>
          <p:cNvSpPr>
            <a:spLocks noGrp="1"/>
          </p:cNvSpPr>
          <p:nvPr>
            <p:ph type="title"/>
          </p:nvPr>
        </p:nvSpPr>
        <p:spPr/>
        <p:txBody>
          <a:bodyPr/>
          <a:lstStyle/>
          <a:p>
            <a:r>
              <a:rPr lang="en-US" dirty="0"/>
              <a:t>Aims:</a:t>
            </a:r>
          </a:p>
        </p:txBody>
      </p:sp>
      <p:sp>
        <p:nvSpPr>
          <p:cNvPr id="3" name="Content Placeholder 2">
            <a:extLst>
              <a:ext uri="{FF2B5EF4-FFF2-40B4-BE49-F238E27FC236}">
                <a16:creationId xmlns:a16="http://schemas.microsoft.com/office/drawing/2014/main" id="{59F2F25C-4D1E-1B55-92B7-212916748D14}"/>
              </a:ext>
            </a:extLst>
          </p:cNvPr>
          <p:cNvSpPr>
            <a:spLocks noGrp="1"/>
          </p:cNvSpPr>
          <p:nvPr>
            <p:ph idx="1"/>
          </p:nvPr>
        </p:nvSpPr>
        <p:spPr>
          <a:xfrm>
            <a:off x="457200" y="1341835"/>
            <a:ext cx="7152640" cy="3394472"/>
          </a:xfrm>
        </p:spPr>
        <p:txBody>
          <a:bodyPr/>
          <a:lstStyle/>
          <a:p>
            <a:r>
              <a:rPr lang="en-US" b="1" dirty="0"/>
              <a:t>Aim 1: </a:t>
            </a:r>
            <a:r>
              <a:rPr lang="en-US" dirty="0"/>
              <a:t>To identify the Haze positive strains in our bio-bank</a:t>
            </a:r>
          </a:p>
          <a:p>
            <a:r>
              <a:rPr lang="en-US" b="1" dirty="0"/>
              <a:t>Aim 2: </a:t>
            </a:r>
            <a:r>
              <a:rPr lang="en-US" dirty="0"/>
              <a:t>To determine if different hop varieties are better at promoting haze (Galaxy, Citra and Eclipse) </a:t>
            </a:r>
          </a:p>
          <a:p>
            <a:r>
              <a:rPr lang="en-US" b="1" dirty="0"/>
              <a:t>Aim 3: </a:t>
            </a:r>
            <a:r>
              <a:rPr lang="en-US" dirty="0"/>
              <a:t>To determine on which day to dry hop for maximum haze. </a:t>
            </a:r>
          </a:p>
        </p:txBody>
      </p:sp>
    </p:spTree>
    <p:extLst>
      <p:ext uri="{BB962C8B-B14F-4D97-AF65-F5344CB8AC3E}">
        <p14:creationId xmlns:p14="http://schemas.microsoft.com/office/powerpoint/2010/main" val="180868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4F7A-281E-1315-A71D-75AAC5066CF1}"/>
              </a:ext>
            </a:extLst>
          </p:cNvPr>
          <p:cNvSpPr>
            <a:spLocks noGrp="1"/>
          </p:cNvSpPr>
          <p:nvPr>
            <p:ph type="title"/>
          </p:nvPr>
        </p:nvSpPr>
        <p:spPr/>
        <p:txBody>
          <a:bodyPr/>
          <a:lstStyle/>
          <a:p>
            <a:r>
              <a:rPr lang="en-US" dirty="0"/>
              <a:t>Materials and Methods:</a:t>
            </a:r>
          </a:p>
        </p:txBody>
      </p:sp>
      <p:sp>
        <p:nvSpPr>
          <p:cNvPr id="3" name="Content Placeholder 2">
            <a:extLst>
              <a:ext uri="{FF2B5EF4-FFF2-40B4-BE49-F238E27FC236}">
                <a16:creationId xmlns:a16="http://schemas.microsoft.com/office/drawing/2014/main" id="{59F2F25C-4D1E-1B55-92B7-212916748D14}"/>
              </a:ext>
            </a:extLst>
          </p:cNvPr>
          <p:cNvSpPr>
            <a:spLocks noGrp="1"/>
          </p:cNvSpPr>
          <p:nvPr>
            <p:ph idx="1"/>
          </p:nvPr>
        </p:nvSpPr>
        <p:spPr/>
        <p:txBody>
          <a:bodyPr/>
          <a:lstStyle/>
          <a:p>
            <a:r>
              <a:rPr lang="en-US" dirty="0"/>
              <a:t>Fresh Wort kit from Grain and Grape (Kolsch)</a:t>
            </a:r>
          </a:p>
          <a:p>
            <a:r>
              <a:rPr lang="en-US" dirty="0"/>
              <a:t>hops Galaxy, Citra and Eclipse</a:t>
            </a:r>
          </a:p>
          <a:p>
            <a:r>
              <a:rPr lang="en-US" dirty="0"/>
              <a:t>Yeast Pitch rate: 10 million cells/ml </a:t>
            </a:r>
          </a:p>
          <a:p>
            <a:r>
              <a:rPr lang="en-US" dirty="0"/>
              <a:t>Temperature: 20℃ (room temp)</a:t>
            </a:r>
          </a:p>
          <a:p>
            <a:r>
              <a:rPr lang="en-US" dirty="0"/>
              <a:t>Dry Hop Amount: (8g/L)</a:t>
            </a:r>
          </a:p>
        </p:txBody>
      </p:sp>
    </p:spTree>
    <p:extLst>
      <p:ext uri="{BB962C8B-B14F-4D97-AF65-F5344CB8AC3E}">
        <p14:creationId xmlns:p14="http://schemas.microsoft.com/office/powerpoint/2010/main" val="1574571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IMG_1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146" y="392526"/>
            <a:ext cx="3043296" cy="192242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185753" y="2571750"/>
            <a:ext cx="7345252" cy="2033694"/>
            <a:chOff x="395536" y="4433020"/>
            <a:chExt cx="7944814" cy="2340120"/>
          </a:xfrm>
        </p:grpSpPr>
        <p:pic>
          <p:nvPicPr>
            <p:cNvPr id="1027" name="Picture 3" descr="C:\Users\Administrator\Desktop\IMG_10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433140"/>
              <a:ext cx="4581553"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IMG_10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6196" y="4433140"/>
              <a:ext cx="2319043"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Desktop\IMG_10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594" y="4433020"/>
              <a:ext cx="1059756" cy="2340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1">
            <a:extLst>
              <a:ext uri="{FF2B5EF4-FFF2-40B4-BE49-F238E27FC236}">
                <a16:creationId xmlns:a16="http://schemas.microsoft.com/office/drawing/2014/main" id="{7D91B32C-4E99-F708-4A6D-EED160F87D94}"/>
              </a:ext>
            </a:extLst>
          </p:cNvPr>
          <p:cNvSpPr txBox="1">
            <a:spLocks/>
          </p:cNvSpPr>
          <p:nvPr/>
        </p:nvSpPr>
        <p:spPr bwMode="auto">
          <a:xfrm>
            <a:off x="295513" y="247828"/>
            <a:ext cx="2427367" cy="192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lnSpc>
                <a:spcPts val="3140"/>
              </a:lnSpc>
              <a:spcBef>
                <a:spcPct val="0"/>
              </a:spcBef>
              <a:spcAft>
                <a:spcPct val="0"/>
              </a:spcAft>
              <a:defRPr sz="3200" kern="1200">
                <a:solidFill>
                  <a:srgbClr val="376092"/>
                </a:solidFill>
                <a:latin typeface="Ember Regular" panose="02000500000000000000" pitchFamily="2" charset="0"/>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nSpc>
                <a:spcPts val="2140"/>
              </a:lnSpc>
            </a:pPr>
            <a:r>
              <a:rPr lang="en-AU" sz="1800" b="1" dirty="0">
                <a:solidFill>
                  <a:srgbClr val="6AC4D7"/>
                </a:solidFill>
                <a:cs typeface="Times New Roman" panose="02020603050405020304" pitchFamily="18" charset="0"/>
              </a:rPr>
              <a:t>Aim 1: </a:t>
            </a:r>
            <a:r>
              <a:rPr lang="en-AU" sz="1800" b="1" dirty="0">
                <a:cs typeface="Times New Roman" panose="02020603050405020304" pitchFamily="18" charset="0"/>
              </a:rPr>
              <a:t>To test haze-positive </a:t>
            </a:r>
            <a:br>
              <a:rPr lang="en-AU" sz="1800" b="1" dirty="0">
                <a:cs typeface="Times New Roman" panose="02020603050405020304" pitchFamily="18" charset="0"/>
              </a:rPr>
            </a:br>
            <a:r>
              <a:rPr lang="en-AU" sz="1800" b="1" dirty="0">
                <a:cs typeface="Times New Roman" panose="02020603050405020304" pitchFamily="18" charset="0"/>
              </a:rPr>
              <a:t>or haze-neutral/ negative on various </a:t>
            </a:r>
            <a:br>
              <a:rPr lang="en-AU" sz="1800" b="1" dirty="0">
                <a:cs typeface="Times New Roman" panose="02020603050405020304" pitchFamily="18" charset="0"/>
              </a:rPr>
            </a:br>
            <a:r>
              <a:rPr lang="en-AU" sz="1800" b="1" dirty="0">
                <a:cs typeface="Times New Roman" panose="02020603050405020304" pitchFamily="18" charset="0"/>
              </a:rPr>
              <a:t>strains</a:t>
            </a:r>
          </a:p>
        </p:txBody>
      </p:sp>
    </p:spTree>
    <p:extLst>
      <p:ext uri="{BB962C8B-B14F-4D97-AF65-F5344CB8AC3E}">
        <p14:creationId xmlns:p14="http://schemas.microsoft.com/office/powerpoint/2010/main" val="3767984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19BC67-4DAD-BF12-54AB-88C36ED5819E}"/>
              </a:ext>
            </a:extLst>
          </p:cNvPr>
          <p:cNvSpPr>
            <a:spLocks noGrp="1"/>
          </p:cNvSpPr>
          <p:nvPr>
            <p:ph type="title"/>
          </p:nvPr>
        </p:nvSpPr>
        <p:spPr>
          <a:xfrm>
            <a:off x="295513" y="247828"/>
            <a:ext cx="2427367" cy="1922424"/>
          </a:xfrm>
        </p:spPr>
        <p:txBody>
          <a:bodyPr>
            <a:noAutofit/>
          </a:bodyPr>
          <a:lstStyle/>
          <a:p>
            <a:pPr>
              <a:lnSpc>
                <a:spcPts val="2140"/>
              </a:lnSpc>
            </a:pPr>
            <a:r>
              <a:rPr lang="en-AU" sz="1800" b="1" dirty="0">
                <a:solidFill>
                  <a:srgbClr val="6AC4D7"/>
                </a:solidFill>
                <a:cs typeface="Times New Roman" panose="02020603050405020304" pitchFamily="18" charset="0"/>
              </a:rPr>
              <a:t>Aim 1: </a:t>
            </a:r>
            <a:r>
              <a:rPr lang="en-AU" sz="1800" b="1" dirty="0">
                <a:cs typeface="Times New Roman" panose="02020603050405020304" pitchFamily="18" charset="0"/>
              </a:rPr>
              <a:t>To test haze-positive </a:t>
            </a:r>
            <a:br>
              <a:rPr lang="en-AU" sz="1800" b="1" dirty="0">
                <a:cs typeface="Times New Roman" panose="02020603050405020304" pitchFamily="18" charset="0"/>
              </a:rPr>
            </a:br>
            <a:r>
              <a:rPr lang="en-AU" sz="1800" b="1" dirty="0">
                <a:cs typeface="Times New Roman" panose="02020603050405020304" pitchFamily="18" charset="0"/>
              </a:rPr>
              <a:t>or haze-neutral/ negative</a:t>
            </a:r>
            <a:br>
              <a:rPr lang="en-AU" sz="1800" b="1" dirty="0">
                <a:cs typeface="Times New Roman" panose="02020603050405020304" pitchFamily="18" charset="0"/>
              </a:rPr>
            </a:br>
            <a:r>
              <a:rPr lang="en-AU" sz="1800" b="1" dirty="0">
                <a:cs typeface="Times New Roman" panose="02020603050405020304" pitchFamily="18" charset="0"/>
              </a:rPr>
              <a:t>strains</a:t>
            </a:r>
          </a:p>
        </p:txBody>
      </p:sp>
      <p:sp>
        <p:nvSpPr>
          <p:cNvPr id="6" name="Rectangle 5">
            <a:extLst>
              <a:ext uri="{FF2B5EF4-FFF2-40B4-BE49-F238E27FC236}">
                <a16:creationId xmlns:a16="http://schemas.microsoft.com/office/drawing/2014/main" id="{A963CE51-B3E7-E9CF-E214-0FE9BBCEA0E5}"/>
              </a:ext>
            </a:extLst>
          </p:cNvPr>
          <p:cNvSpPr/>
          <p:nvPr/>
        </p:nvSpPr>
        <p:spPr>
          <a:xfrm>
            <a:off x="6888480" y="0"/>
            <a:ext cx="234696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00000000-0008-0000-0000-000014000000}"/>
              </a:ext>
            </a:extLst>
          </p:cNvPr>
          <p:cNvGraphicFramePr>
            <a:graphicFrameLocks noGrp="1"/>
          </p:cNvGraphicFramePr>
          <p:nvPr>
            <p:ph idx="1"/>
            <p:extLst>
              <p:ext uri="{D42A27DB-BD31-4B8C-83A1-F6EECF244321}">
                <p14:modId xmlns:p14="http://schemas.microsoft.com/office/powerpoint/2010/main" val="3962514966"/>
              </p:ext>
            </p:extLst>
          </p:nvPr>
        </p:nvGraphicFramePr>
        <p:xfrm>
          <a:off x="2357373" y="1104436"/>
          <a:ext cx="6491114" cy="37912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146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ontent Placeholder 1">
            <a:extLst>
              <a:ext uri="{FF2B5EF4-FFF2-40B4-BE49-F238E27FC236}">
                <a16:creationId xmlns:a16="http://schemas.microsoft.com/office/drawing/2014/main" id="{AC9889BB-A81F-6A30-7F74-E7EBA59C9519}"/>
              </a:ext>
            </a:extLst>
          </p:cNvPr>
          <p:cNvSpPr>
            <a:spLocks noGrp="1"/>
          </p:cNvSpPr>
          <p:nvPr>
            <p:ph idx="1"/>
          </p:nvPr>
        </p:nvSpPr>
        <p:spPr>
          <a:xfrm>
            <a:off x="548640" y="1439862"/>
            <a:ext cx="5943600" cy="3030537"/>
          </a:xfrm>
        </p:spPr>
        <p:txBody>
          <a:bodyPr/>
          <a:lstStyle/>
          <a:p>
            <a:r>
              <a:rPr lang="en-US" sz="2200" b="1" dirty="0"/>
              <a:t>Haze Positive </a:t>
            </a:r>
          </a:p>
          <a:p>
            <a:pPr lvl="1"/>
            <a:r>
              <a:rPr lang="en-US" sz="2000" dirty="0"/>
              <a:t>Hazy IPA strains	</a:t>
            </a:r>
          </a:p>
          <a:p>
            <a:pPr lvl="2"/>
            <a:r>
              <a:rPr lang="en-US" sz="1800" dirty="0"/>
              <a:t>BSY-A011 (Juice/London III/WY1318)</a:t>
            </a:r>
          </a:p>
          <a:p>
            <a:pPr lvl="2"/>
            <a:r>
              <a:rPr lang="en-US" sz="1800" dirty="0"/>
              <a:t>BSY-A036 (WY1469)</a:t>
            </a:r>
          </a:p>
          <a:p>
            <a:pPr lvl="2"/>
            <a:r>
              <a:rPr lang="en-US" sz="1800" dirty="0"/>
              <a:t>BSY-A038 (Voss </a:t>
            </a:r>
            <a:r>
              <a:rPr lang="en-US" sz="1800" dirty="0" err="1"/>
              <a:t>Kveik</a:t>
            </a:r>
            <a:r>
              <a:rPr lang="en-US" sz="1800" dirty="0"/>
              <a:t>)</a:t>
            </a:r>
          </a:p>
          <a:p>
            <a:pPr lvl="2"/>
            <a:r>
              <a:rPr lang="en-US" sz="1800" dirty="0"/>
              <a:t>BSY-A050 (WLP066 London Fog)</a:t>
            </a:r>
          </a:p>
          <a:p>
            <a:pPr lvl="2"/>
            <a:r>
              <a:rPr lang="en-US" sz="1800" dirty="0"/>
              <a:t>BSY-A051 (WLP008)</a:t>
            </a:r>
          </a:p>
          <a:p>
            <a:pPr lvl="2"/>
            <a:r>
              <a:rPr lang="en-US" sz="1800" dirty="0"/>
              <a:t>BSY-A062 (WLP644 “</a:t>
            </a:r>
            <a:r>
              <a:rPr lang="en-US" sz="1800" dirty="0" err="1"/>
              <a:t>Bruxellensis</a:t>
            </a:r>
            <a:r>
              <a:rPr lang="en-US" sz="1800" dirty="0"/>
              <a:t>” Trois)</a:t>
            </a:r>
          </a:p>
          <a:p>
            <a:pPr lvl="1"/>
            <a:endParaRPr lang="en-US" dirty="0"/>
          </a:p>
          <a:p>
            <a:pPr lvl="2"/>
            <a:endParaRPr lang="en-US" dirty="0"/>
          </a:p>
        </p:txBody>
      </p:sp>
      <p:sp>
        <p:nvSpPr>
          <p:cNvPr id="7" name="Title 1">
            <a:extLst>
              <a:ext uri="{FF2B5EF4-FFF2-40B4-BE49-F238E27FC236}">
                <a16:creationId xmlns:a16="http://schemas.microsoft.com/office/drawing/2014/main" id="{ED4E2B74-06F7-12FC-DDE5-CEE218DFEA3D}"/>
              </a:ext>
            </a:extLst>
          </p:cNvPr>
          <p:cNvSpPr txBox="1">
            <a:spLocks/>
          </p:cNvSpPr>
          <p:nvPr/>
        </p:nvSpPr>
        <p:spPr bwMode="auto">
          <a:xfrm>
            <a:off x="447913" y="0"/>
            <a:ext cx="3839607"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rgbClr val="376092"/>
                </a:solidFill>
                <a:latin typeface="+mj-lt"/>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gn="l">
              <a:lnSpc>
                <a:spcPts val="3140"/>
              </a:lnSpc>
            </a:pPr>
            <a:r>
              <a:rPr lang="en-AU" sz="3200" b="1" dirty="0">
                <a:solidFill>
                  <a:srgbClr val="6AC4D7"/>
                </a:solidFill>
                <a:latin typeface="Ember Regular" panose="02000500000000000000" pitchFamily="2" charset="0"/>
                <a:cs typeface="Times New Roman" panose="02020603050405020304" pitchFamily="18" charset="0"/>
              </a:rPr>
              <a:t>Best </a:t>
            </a:r>
            <a:r>
              <a:rPr lang="en-AU" sz="3200" b="1" dirty="0">
                <a:latin typeface="Ember Regular" panose="02000500000000000000" pitchFamily="2" charset="0"/>
                <a:cs typeface="Times New Roman" panose="02020603050405020304" pitchFamily="18" charset="0"/>
              </a:rPr>
              <a:t>yeast strains for </a:t>
            </a:r>
            <a:r>
              <a:rPr lang="en-AU" sz="3200" b="1" dirty="0">
                <a:solidFill>
                  <a:srgbClr val="6AC4D7"/>
                </a:solidFill>
                <a:latin typeface="Ember Regular" panose="02000500000000000000" pitchFamily="2" charset="0"/>
                <a:cs typeface="Times New Roman" panose="02020603050405020304" pitchFamily="18" charset="0"/>
              </a:rPr>
              <a:t>Haze</a:t>
            </a:r>
          </a:p>
        </p:txBody>
      </p:sp>
    </p:spTree>
    <p:extLst>
      <p:ext uri="{BB962C8B-B14F-4D97-AF65-F5344CB8AC3E}">
        <p14:creationId xmlns:p14="http://schemas.microsoft.com/office/powerpoint/2010/main" val="32794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93D3-47A0-6626-1D6E-ACE0112DE63B}"/>
              </a:ext>
            </a:extLst>
          </p:cNvPr>
          <p:cNvSpPr>
            <a:spLocks noGrp="1"/>
          </p:cNvSpPr>
          <p:nvPr>
            <p:ph type="title"/>
          </p:nvPr>
        </p:nvSpPr>
        <p:spPr>
          <a:xfrm>
            <a:off x="457200" y="517537"/>
            <a:ext cx="4312508" cy="857250"/>
          </a:xfrm>
        </p:spPr>
        <p:txBody>
          <a:bodyPr/>
          <a:lstStyle/>
          <a:p>
            <a:r>
              <a:rPr lang="en-US" dirty="0"/>
              <a:t>Yeast and </a:t>
            </a:r>
            <a:br>
              <a:rPr lang="en-US" dirty="0"/>
            </a:br>
            <a:r>
              <a:rPr lang="en-US" dirty="0">
                <a:solidFill>
                  <a:srgbClr val="6AC4D7"/>
                </a:solidFill>
              </a:rPr>
              <a:t>hops analysis</a:t>
            </a:r>
          </a:p>
        </p:txBody>
      </p:sp>
      <p:sp>
        <p:nvSpPr>
          <p:cNvPr id="3" name="Content Placeholder 2">
            <a:extLst>
              <a:ext uri="{FF2B5EF4-FFF2-40B4-BE49-F238E27FC236}">
                <a16:creationId xmlns:a16="http://schemas.microsoft.com/office/drawing/2014/main" id="{168C8ED4-6643-8F44-FB02-C6B9E86F6D74}"/>
              </a:ext>
            </a:extLst>
          </p:cNvPr>
          <p:cNvSpPr>
            <a:spLocks noGrp="1"/>
          </p:cNvSpPr>
          <p:nvPr>
            <p:ph idx="1"/>
          </p:nvPr>
        </p:nvSpPr>
        <p:spPr>
          <a:xfrm>
            <a:off x="457200" y="1511108"/>
            <a:ext cx="5721178" cy="3394472"/>
          </a:xfrm>
        </p:spPr>
        <p:txBody>
          <a:bodyPr/>
          <a:lstStyle/>
          <a:p>
            <a:r>
              <a:rPr lang="en-US" b="1" dirty="0"/>
              <a:t>Haze Background</a:t>
            </a:r>
          </a:p>
          <a:p>
            <a:pPr lvl="1"/>
            <a:r>
              <a:rPr lang="en-US" dirty="0"/>
              <a:t>Definition</a:t>
            </a:r>
          </a:p>
          <a:p>
            <a:pPr lvl="1"/>
            <a:r>
              <a:rPr lang="en-US" dirty="0"/>
              <a:t>Types in beer</a:t>
            </a:r>
          </a:p>
          <a:p>
            <a:pPr lvl="1"/>
            <a:r>
              <a:rPr lang="en-US" dirty="0"/>
              <a:t>Hop related haze </a:t>
            </a:r>
          </a:p>
          <a:p>
            <a:r>
              <a:rPr lang="en-US" b="1" dirty="0"/>
              <a:t>Experiments</a:t>
            </a:r>
          </a:p>
          <a:p>
            <a:pPr lvl="1"/>
            <a:r>
              <a:rPr lang="en-US" dirty="0"/>
              <a:t>Yeast and Hop dependent haze</a:t>
            </a:r>
          </a:p>
          <a:p>
            <a:r>
              <a:rPr lang="en-US" b="1" dirty="0"/>
              <a:t>Summary </a:t>
            </a:r>
          </a:p>
          <a:p>
            <a:r>
              <a:rPr lang="en-US" b="1" dirty="0"/>
              <a:t>Best yeast strains for haze beers</a:t>
            </a:r>
          </a:p>
        </p:txBody>
      </p:sp>
    </p:spTree>
    <p:extLst>
      <p:ext uri="{BB962C8B-B14F-4D97-AF65-F5344CB8AC3E}">
        <p14:creationId xmlns:p14="http://schemas.microsoft.com/office/powerpoint/2010/main" val="2107769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9B8129-B0D9-E55F-6355-E4AC93698517}"/>
              </a:ext>
            </a:extLst>
          </p:cNvPr>
          <p:cNvGrpSpPr/>
          <p:nvPr/>
        </p:nvGrpSpPr>
        <p:grpSpPr>
          <a:xfrm>
            <a:off x="-10160" y="1150366"/>
            <a:ext cx="9154160" cy="4125433"/>
            <a:chOff x="0" y="978282"/>
            <a:chExt cx="9288016" cy="4185757"/>
          </a:xfrm>
        </p:grpSpPr>
        <p:grpSp>
          <p:nvGrpSpPr>
            <p:cNvPr id="4" name="Group 3"/>
            <p:cNvGrpSpPr/>
            <p:nvPr/>
          </p:nvGrpSpPr>
          <p:grpSpPr>
            <a:xfrm>
              <a:off x="0" y="1681032"/>
              <a:ext cx="9288016" cy="3483007"/>
              <a:chOff x="0" y="954106"/>
              <a:chExt cx="9288016" cy="348300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954107"/>
                <a:ext cx="4644008" cy="348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4106"/>
                <a:ext cx="4644008" cy="348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262098" y="978282"/>
              <a:ext cx="8881902" cy="729372"/>
              <a:chOff x="262098" y="1835532"/>
              <a:chExt cx="8881902" cy="729372"/>
            </a:xfrm>
          </p:grpSpPr>
          <p:sp>
            <p:nvSpPr>
              <p:cNvPr id="26" name="TextBox 25"/>
              <p:cNvSpPr txBox="1"/>
              <p:nvPr/>
            </p:nvSpPr>
            <p:spPr>
              <a:xfrm>
                <a:off x="262098" y="2195572"/>
                <a:ext cx="8881902" cy="369332"/>
              </a:xfrm>
              <a:prstGeom prst="rect">
                <a:avLst/>
              </a:prstGeom>
              <a:noFill/>
            </p:spPr>
            <p:txBody>
              <a:bodyPr wrap="square" rtlCol="0">
                <a:spAutoFit/>
              </a:bodyPr>
              <a:lstStyle/>
              <a:p>
                <a:r>
                  <a:rPr lang="en-AU" dirty="0">
                    <a:latin typeface="Ember Regular" panose="02000500000000000000" pitchFamily="2" charset="0"/>
                    <a:cs typeface="Times New Roman" panose="02020603050405020304" pitchFamily="18" charset="0"/>
                  </a:rPr>
                  <a:t>A011                A010          A011          A010           A011         A010              A011      A010     </a:t>
                </a:r>
              </a:p>
            </p:txBody>
          </p:sp>
          <p:sp>
            <p:nvSpPr>
              <p:cNvPr id="27" name="TextBox 26"/>
              <p:cNvSpPr txBox="1"/>
              <p:nvPr/>
            </p:nvSpPr>
            <p:spPr>
              <a:xfrm>
                <a:off x="785260" y="1835532"/>
                <a:ext cx="7767500" cy="338554"/>
              </a:xfrm>
              <a:prstGeom prst="rect">
                <a:avLst/>
              </a:prstGeom>
              <a:noFill/>
            </p:spPr>
            <p:txBody>
              <a:bodyPr wrap="square" rtlCol="0">
                <a:spAutoFit/>
              </a:bodyPr>
              <a:lstStyle/>
              <a:p>
                <a:r>
                  <a:rPr lang="en-AU" sz="1600" dirty="0">
                    <a:latin typeface="Times New Roman" panose="02020603050405020304" pitchFamily="18" charset="0"/>
                    <a:cs typeface="Times New Roman" panose="02020603050405020304" pitchFamily="18" charset="0"/>
                  </a:rPr>
                  <a:t>  Control                                   Citra                                Eclipse                               Galaxy                    </a:t>
                </a:r>
              </a:p>
            </p:txBody>
          </p:sp>
          <p:cxnSp>
            <p:nvCxnSpPr>
              <p:cNvPr id="28" name="Straight Connector 27"/>
              <p:cNvCxnSpPr/>
              <p:nvPr/>
            </p:nvCxnSpPr>
            <p:spPr>
              <a:xfrm>
                <a:off x="7488432" y="2146355"/>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67952" y="2137063"/>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328192" y="2137063"/>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30262" y="2163072"/>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 name="Title 1">
            <a:extLst>
              <a:ext uri="{FF2B5EF4-FFF2-40B4-BE49-F238E27FC236}">
                <a16:creationId xmlns:a16="http://schemas.microsoft.com/office/drawing/2014/main" id="{34925EC5-E3DD-9D69-1A2B-8303368C5267}"/>
              </a:ext>
            </a:extLst>
          </p:cNvPr>
          <p:cNvSpPr txBox="1">
            <a:spLocks/>
          </p:cNvSpPr>
          <p:nvPr/>
        </p:nvSpPr>
        <p:spPr bwMode="auto">
          <a:xfrm>
            <a:off x="295513" y="211340"/>
            <a:ext cx="8032830" cy="90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lnSpc>
                <a:spcPts val="3140"/>
              </a:lnSpc>
              <a:spcBef>
                <a:spcPct val="0"/>
              </a:spcBef>
              <a:spcAft>
                <a:spcPct val="0"/>
              </a:spcAft>
              <a:defRPr sz="3200" kern="1200">
                <a:solidFill>
                  <a:srgbClr val="376092"/>
                </a:solidFill>
                <a:latin typeface="Ember Regular" panose="02000500000000000000" pitchFamily="2" charset="0"/>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nSpc>
                <a:spcPts val="2140"/>
              </a:lnSpc>
            </a:pPr>
            <a:r>
              <a:rPr lang="en-AU" sz="1800" b="1" dirty="0">
                <a:solidFill>
                  <a:srgbClr val="6AC4D7"/>
                </a:solidFill>
                <a:cs typeface="Times New Roman" panose="02020603050405020304" pitchFamily="18" charset="0"/>
              </a:rPr>
              <a:t>Aim 2: </a:t>
            </a:r>
            <a:r>
              <a:rPr lang="en-AU" sz="1800" b="1" dirty="0">
                <a:cs typeface="Times New Roman" panose="02020603050405020304" pitchFamily="18" charset="0"/>
              </a:rPr>
              <a:t>To determine which hop (Galaxy, Citra and Eclipse) </a:t>
            </a:r>
            <a:br>
              <a:rPr lang="en-AU" sz="1800" b="1" dirty="0">
                <a:cs typeface="Times New Roman" panose="02020603050405020304" pitchFamily="18" charset="0"/>
              </a:rPr>
            </a:br>
            <a:r>
              <a:rPr lang="en-AU" sz="1800" b="1" dirty="0">
                <a:cs typeface="Times New Roman" panose="02020603050405020304" pitchFamily="18" charset="0"/>
              </a:rPr>
              <a:t>is better at promoting haze </a:t>
            </a:r>
          </a:p>
        </p:txBody>
      </p:sp>
    </p:spTree>
    <p:extLst>
      <p:ext uri="{BB962C8B-B14F-4D97-AF65-F5344CB8AC3E}">
        <p14:creationId xmlns:p14="http://schemas.microsoft.com/office/powerpoint/2010/main" val="409089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Rectangle 1">
            <a:extLst>
              <a:ext uri="{FF2B5EF4-FFF2-40B4-BE49-F238E27FC236}">
                <a16:creationId xmlns:a16="http://schemas.microsoft.com/office/drawing/2014/main" id="{1F9FAE10-96D7-68FD-E858-314EA50B2617}"/>
              </a:ext>
            </a:extLst>
          </p:cNvPr>
          <p:cNvSpPr/>
          <p:nvPr/>
        </p:nvSpPr>
        <p:spPr>
          <a:xfrm>
            <a:off x="6400800" y="0"/>
            <a:ext cx="283464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720627830"/>
              </p:ext>
            </p:extLst>
          </p:nvPr>
        </p:nvGraphicFramePr>
        <p:xfrm>
          <a:off x="1935892" y="1515762"/>
          <a:ext cx="7095744" cy="331421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94D93E60-7703-3CB2-B77E-00F67A089E23}"/>
              </a:ext>
            </a:extLst>
          </p:cNvPr>
          <p:cNvSpPr txBox="1">
            <a:spLocks/>
          </p:cNvSpPr>
          <p:nvPr/>
        </p:nvSpPr>
        <p:spPr bwMode="auto">
          <a:xfrm>
            <a:off x="270799" y="211340"/>
            <a:ext cx="3147903" cy="130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lnSpc>
                <a:spcPts val="3140"/>
              </a:lnSpc>
              <a:spcBef>
                <a:spcPct val="0"/>
              </a:spcBef>
              <a:spcAft>
                <a:spcPct val="0"/>
              </a:spcAft>
              <a:defRPr sz="3200" kern="1200">
                <a:solidFill>
                  <a:srgbClr val="376092"/>
                </a:solidFill>
                <a:latin typeface="Ember Regular" panose="02000500000000000000" pitchFamily="2" charset="0"/>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nSpc>
                <a:spcPts val="2140"/>
              </a:lnSpc>
            </a:pPr>
            <a:r>
              <a:rPr lang="en-AU" sz="1800" b="1" dirty="0">
                <a:solidFill>
                  <a:srgbClr val="6AC4D7"/>
                </a:solidFill>
                <a:cs typeface="Times New Roman" panose="02020603050405020304" pitchFamily="18" charset="0"/>
              </a:rPr>
              <a:t>Aim 2: </a:t>
            </a:r>
            <a:r>
              <a:rPr lang="en-AU" sz="1800" b="1" dirty="0">
                <a:cs typeface="Times New Roman" panose="02020603050405020304" pitchFamily="18" charset="0"/>
              </a:rPr>
              <a:t>To determine which hop (Galaxy, Citra and Eclipse) is better at promoting haze </a:t>
            </a:r>
          </a:p>
        </p:txBody>
      </p:sp>
    </p:spTree>
    <p:extLst>
      <p:ext uri="{BB962C8B-B14F-4D97-AF65-F5344CB8AC3E}">
        <p14:creationId xmlns:p14="http://schemas.microsoft.com/office/powerpoint/2010/main" val="2194992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6CBC0B-CDE5-A4A2-83C6-F9C7D2451594}"/>
              </a:ext>
            </a:extLst>
          </p:cNvPr>
          <p:cNvGrpSpPr/>
          <p:nvPr/>
        </p:nvGrpSpPr>
        <p:grpSpPr>
          <a:xfrm>
            <a:off x="714471" y="765312"/>
            <a:ext cx="7434082" cy="4090333"/>
            <a:chOff x="-22317" y="258202"/>
            <a:chExt cx="9264259" cy="5134929"/>
          </a:xfrm>
        </p:grpSpPr>
        <p:grpSp>
          <p:nvGrpSpPr>
            <p:cNvPr id="5" name="Group 4"/>
            <p:cNvGrpSpPr/>
            <p:nvPr/>
          </p:nvGrpSpPr>
          <p:grpSpPr>
            <a:xfrm>
              <a:off x="649627" y="3607531"/>
              <a:ext cx="7870498" cy="1785600"/>
              <a:chOff x="649627" y="4653136"/>
              <a:chExt cx="7870498" cy="1785600"/>
            </a:xfrm>
          </p:grpSpPr>
          <p:pic>
            <p:nvPicPr>
              <p:cNvPr id="3076" name="Picture 4" descr="C:\Users\Administrator\Desktop\New folder\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653136"/>
                <a:ext cx="5604309" cy="178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dministrator\Desktop\New folder\Pictur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627" y="4653136"/>
                <a:ext cx="2266189" cy="17856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107505" y="564611"/>
              <a:ext cx="9134437" cy="444334"/>
            </a:xfrm>
            <a:prstGeom prst="rect">
              <a:avLst/>
            </a:prstGeom>
            <a:noFill/>
          </p:spPr>
          <p:txBody>
            <a:bodyPr wrap="square" rtlCol="0">
              <a:spAutoFit/>
            </a:bodyPr>
            <a:lstStyle/>
            <a:p>
              <a:r>
                <a:rPr lang="en-AU" sz="1700" dirty="0">
                  <a:latin typeface="Ember Regular" panose="02000500000000000000" pitchFamily="2" charset="0"/>
                  <a:cs typeface="Times New Roman" panose="02020603050405020304" pitchFamily="18" charset="0"/>
                </a:rPr>
                <a:t>A010      A011    A010   A011       A010     A011       A010    A011    A010       A011</a:t>
              </a:r>
            </a:p>
          </p:txBody>
        </p:sp>
        <p:sp>
          <p:nvSpPr>
            <p:cNvPr id="22" name="TextBox 21"/>
            <p:cNvSpPr txBox="1"/>
            <p:nvPr/>
          </p:nvSpPr>
          <p:spPr>
            <a:xfrm>
              <a:off x="467544" y="258202"/>
              <a:ext cx="8676457" cy="425014"/>
            </a:xfrm>
            <a:prstGeom prst="rect">
              <a:avLst/>
            </a:prstGeom>
            <a:noFill/>
          </p:spPr>
          <p:txBody>
            <a:bodyPr wrap="square" rtlCol="0">
              <a:spAutoFit/>
            </a:bodyPr>
            <a:lstStyle/>
            <a:p>
              <a:r>
                <a:rPr lang="en-AU" sz="1600" dirty="0">
                  <a:latin typeface="Times New Roman" panose="02020603050405020304" pitchFamily="18" charset="0"/>
                  <a:cs typeface="Times New Roman" panose="02020603050405020304" pitchFamily="18" charset="0"/>
                </a:rPr>
                <a:t>Control                 Day 0                    Day 1                   Day 2                   Day 3 </a:t>
              </a:r>
            </a:p>
          </p:txBody>
        </p:sp>
        <p:sp>
          <p:nvSpPr>
            <p:cNvPr id="34" name="TextBox 33"/>
            <p:cNvSpPr txBox="1"/>
            <p:nvPr/>
          </p:nvSpPr>
          <p:spPr>
            <a:xfrm>
              <a:off x="838162" y="3238199"/>
              <a:ext cx="8207516" cy="444334"/>
            </a:xfrm>
            <a:prstGeom prst="rect">
              <a:avLst/>
            </a:prstGeom>
            <a:noFill/>
          </p:spPr>
          <p:txBody>
            <a:bodyPr wrap="square" rtlCol="0">
              <a:spAutoFit/>
            </a:bodyPr>
            <a:lstStyle/>
            <a:p>
              <a:r>
                <a:rPr lang="en-AU" sz="1700" dirty="0">
                  <a:latin typeface="Ember Regular" panose="02000500000000000000" pitchFamily="2" charset="0"/>
                </a:rPr>
                <a:t>  </a:t>
              </a:r>
              <a:r>
                <a:rPr lang="en-AU" sz="1700" dirty="0">
                  <a:latin typeface="Ember Regular" panose="02000500000000000000" pitchFamily="2" charset="0"/>
                  <a:cs typeface="Times New Roman" panose="02020603050405020304" pitchFamily="18" charset="0"/>
                </a:rPr>
                <a:t>A010     A011           A010   A011       A010   A011        A010    A011     </a:t>
              </a:r>
            </a:p>
          </p:txBody>
        </p:sp>
        <p:sp>
          <p:nvSpPr>
            <p:cNvPr id="35" name="TextBox 34"/>
            <p:cNvSpPr txBox="1"/>
            <p:nvPr/>
          </p:nvSpPr>
          <p:spPr>
            <a:xfrm>
              <a:off x="1156708" y="2931790"/>
              <a:ext cx="8085234" cy="425014"/>
            </a:xfrm>
            <a:prstGeom prst="rect">
              <a:avLst/>
            </a:prstGeom>
            <a:noFill/>
          </p:spPr>
          <p:txBody>
            <a:bodyPr wrap="square" rtlCol="0">
              <a:spAutoFit/>
            </a:bodyPr>
            <a:lstStyle/>
            <a:p>
              <a:r>
                <a:rPr lang="en-AU" sz="1600" dirty="0"/>
                <a:t>     </a:t>
              </a:r>
              <a:r>
                <a:rPr lang="en-AU" sz="1600" dirty="0">
                  <a:latin typeface="Times New Roman" panose="02020603050405020304" pitchFamily="18" charset="0"/>
                  <a:cs typeface="Times New Roman" panose="02020603050405020304" pitchFamily="18" charset="0"/>
                </a:rPr>
                <a:t>Day 5                       Day 6                    Day 7                   Day8</a:t>
              </a:r>
            </a:p>
          </p:txBody>
        </p:sp>
        <p:cxnSp>
          <p:nvCxnSpPr>
            <p:cNvPr id="39" name="Straight Connector 38"/>
            <p:cNvCxnSpPr/>
            <p:nvPr/>
          </p:nvCxnSpPr>
          <p:spPr>
            <a:xfrm>
              <a:off x="486616" y="627534"/>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197012" y="618242"/>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86000" y="618242"/>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323402" y="3276408"/>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00118" y="3267116"/>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403144" y="3267116"/>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889144" y="627534"/>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295363" y="3255994"/>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2317" y="933944"/>
              <a:ext cx="9264259" cy="1789349"/>
              <a:chOff x="-22317" y="1791193"/>
              <a:chExt cx="9264259" cy="1789349"/>
            </a:xfrm>
          </p:grpSpPr>
          <p:pic>
            <p:nvPicPr>
              <p:cNvPr id="3074" name="Picture 2" descr="C:\Users\Administrator\Desktop\New folder\Pictur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4942"/>
                <a:ext cx="3624064" cy="17837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New folder\Picture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4064" y="1794942"/>
                <a:ext cx="3588045" cy="17856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Administrator\Desktop\New folder\Picture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9777" y="1792407"/>
                <a:ext cx="2032165" cy="1785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istrator\Desktop\New folder\IMG_09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17" y="1791193"/>
                <a:ext cx="1820494" cy="1785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Connector 2">
              <a:extLst>
                <a:ext uri="{FF2B5EF4-FFF2-40B4-BE49-F238E27FC236}">
                  <a16:creationId xmlns:a16="http://schemas.microsoft.com/office/drawing/2014/main" id="{AC08CD04-BAFA-AD6A-3739-1D75D63BAF95}"/>
                </a:ext>
              </a:extLst>
            </p:cNvPr>
            <p:cNvCxnSpPr/>
            <p:nvPr/>
          </p:nvCxnSpPr>
          <p:spPr>
            <a:xfrm>
              <a:off x="7635566" y="627534"/>
              <a:ext cx="9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9E60986D-A572-4A5F-4970-4401AFBFA835}"/>
              </a:ext>
            </a:extLst>
          </p:cNvPr>
          <p:cNvSpPr txBox="1">
            <a:spLocks/>
          </p:cNvSpPr>
          <p:nvPr/>
        </p:nvSpPr>
        <p:spPr bwMode="auto">
          <a:xfrm>
            <a:off x="384754" y="232950"/>
            <a:ext cx="8032830" cy="90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lnSpc>
                <a:spcPts val="3140"/>
              </a:lnSpc>
              <a:spcBef>
                <a:spcPct val="0"/>
              </a:spcBef>
              <a:spcAft>
                <a:spcPct val="0"/>
              </a:spcAft>
              <a:defRPr sz="3200" kern="1200">
                <a:solidFill>
                  <a:srgbClr val="376092"/>
                </a:solidFill>
                <a:latin typeface="Ember Regular" panose="02000500000000000000" pitchFamily="2" charset="0"/>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nSpc>
                <a:spcPts val="2140"/>
              </a:lnSpc>
            </a:pPr>
            <a:r>
              <a:rPr lang="en-AU" sz="1800" b="1" dirty="0">
                <a:solidFill>
                  <a:srgbClr val="6AC4D7"/>
                </a:solidFill>
                <a:cs typeface="Times New Roman" panose="02020603050405020304" pitchFamily="18" charset="0"/>
              </a:rPr>
              <a:t>Aim 3: </a:t>
            </a:r>
            <a:r>
              <a:rPr lang="en-AU" sz="1800" b="1" dirty="0">
                <a:cs typeface="Times New Roman" panose="02020603050405020304" pitchFamily="18" charset="0"/>
              </a:rPr>
              <a:t>To determine on which day to dry hop for maximum haze. </a:t>
            </a:r>
          </a:p>
          <a:p>
            <a:pPr>
              <a:lnSpc>
                <a:spcPts val="2140"/>
              </a:lnSpc>
            </a:pPr>
            <a:endParaRPr lang="en-AU" sz="1800" b="1" dirty="0">
              <a:cs typeface="Times New Roman" panose="02020603050405020304" pitchFamily="18" charset="0"/>
            </a:endParaRPr>
          </a:p>
        </p:txBody>
      </p:sp>
    </p:spTree>
    <p:extLst>
      <p:ext uri="{BB962C8B-B14F-4D97-AF65-F5344CB8AC3E}">
        <p14:creationId xmlns:p14="http://schemas.microsoft.com/office/powerpoint/2010/main" val="1261332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3AC441D1-824B-4896-4FD2-EE44C9A37329}"/>
              </a:ext>
            </a:extLst>
          </p:cNvPr>
          <p:cNvSpPr/>
          <p:nvPr/>
        </p:nvSpPr>
        <p:spPr>
          <a:xfrm>
            <a:off x="6400800" y="0"/>
            <a:ext cx="283464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84413015"/>
              </p:ext>
            </p:extLst>
          </p:nvPr>
        </p:nvGraphicFramePr>
        <p:xfrm>
          <a:off x="1327355" y="1324633"/>
          <a:ext cx="7545846" cy="347157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B4C8AF00-B160-DA56-D2E8-74E8C53F1F30}"/>
              </a:ext>
            </a:extLst>
          </p:cNvPr>
          <p:cNvSpPr txBox="1">
            <a:spLocks/>
          </p:cNvSpPr>
          <p:nvPr/>
        </p:nvSpPr>
        <p:spPr bwMode="auto">
          <a:xfrm>
            <a:off x="270799" y="347289"/>
            <a:ext cx="3147903" cy="130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lnSpc>
                <a:spcPts val="3140"/>
              </a:lnSpc>
              <a:spcBef>
                <a:spcPct val="0"/>
              </a:spcBef>
              <a:spcAft>
                <a:spcPct val="0"/>
              </a:spcAft>
              <a:defRPr sz="3200" kern="1200">
                <a:solidFill>
                  <a:srgbClr val="376092"/>
                </a:solidFill>
                <a:latin typeface="Ember Regular" panose="02000500000000000000" pitchFamily="2" charset="0"/>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rgbClr val="376092"/>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a:lstStyle>
          <a:p>
            <a:pPr>
              <a:lnSpc>
                <a:spcPts val="2140"/>
              </a:lnSpc>
            </a:pPr>
            <a:r>
              <a:rPr lang="en-AU" sz="1800" b="1" dirty="0">
                <a:solidFill>
                  <a:srgbClr val="6AC4D7"/>
                </a:solidFill>
                <a:cs typeface="Times New Roman" panose="02020603050405020304" pitchFamily="18" charset="0"/>
              </a:rPr>
              <a:t>Aim 3: </a:t>
            </a:r>
            <a:r>
              <a:rPr lang="en-AU" sz="1800" b="1" dirty="0">
                <a:cs typeface="Times New Roman" panose="02020603050405020304" pitchFamily="18" charset="0"/>
              </a:rPr>
              <a:t>To determine on which day to dry hop for maximum haze. </a:t>
            </a:r>
          </a:p>
          <a:p>
            <a:pPr>
              <a:lnSpc>
                <a:spcPts val="2140"/>
              </a:lnSpc>
            </a:pPr>
            <a:endParaRPr lang="en-AU" sz="1800" b="1" dirty="0">
              <a:cs typeface="Times New Roman" panose="02020603050405020304" pitchFamily="18" charset="0"/>
            </a:endParaRPr>
          </a:p>
          <a:p>
            <a:pPr>
              <a:lnSpc>
                <a:spcPts val="2140"/>
              </a:lnSpc>
            </a:pPr>
            <a:endParaRPr lang="en-AU" sz="1800" b="1" dirty="0">
              <a:cs typeface="Times New Roman" panose="02020603050405020304" pitchFamily="18" charset="0"/>
            </a:endParaRPr>
          </a:p>
        </p:txBody>
      </p:sp>
    </p:spTree>
    <p:extLst>
      <p:ext uri="{BB962C8B-B14F-4D97-AF65-F5344CB8AC3E}">
        <p14:creationId xmlns:p14="http://schemas.microsoft.com/office/powerpoint/2010/main" val="3394631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0FAE730-87D2-0AC7-CB7C-AC17B84E163B}"/>
              </a:ext>
            </a:extLst>
          </p:cNvPr>
          <p:cNvSpPr/>
          <p:nvPr/>
        </p:nvSpPr>
        <p:spPr>
          <a:xfrm>
            <a:off x="540676" y="1341835"/>
            <a:ext cx="7669046" cy="2733208"/>
          </a:xfrm>
          <a:prstGeom prst="roundRect">
            <a:avLst/>
          </a:prstGeom>
          <a:solidFill>
            <a:srgbClr val="6AC4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056A9-7215-96CE-C5ED-EF60E507F61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9703C51-E968-A7B9-F561-F126DF55CE71}"/>
              </a:ext>
            </a:extLst>
          </p:cNvPr>
          <p:cNvSpPr>
            <a:spLocks noGrp="1"/>
          </p:cNvSpPr>
          <p:nvPr>
            <p:ph idx="1"/>
          </p:nvPr>
        </p:nvSpPr>
        <p:spPr>
          <a:xfrm>
            <a:off x="675862" y="1520635"/>
            <a:ext cx="7354956" cy="3394472"/>
          </a:xfrm>
        </p:spPr>
        <p:txBody>
          <a:bodyPr/>
          <a:lstStyle/>
          <a:p>
            <a:r>
              <a:rPr lang="en-US" b="1" dirty="0">
                <a:solidFill>
                  <a:schemeClr val="bg1"/>
                </a:solidFill>
              </a:rPr>
              <a:t>British strains tend to promote haze</a:t>
            </a:r>
          </a:p>
          <a:p>
            <a:pPr lvl="2"/>
            <a:r>
              <a:rPr lang="en-US" dirty="0">
                <a:solidFill>
                  <a:schemeClr val="bg1"/>
                </a:solidFill>
              </a:rPr>
              <a:t>BSY-A011, BSY-A036, BSY-A038, BSY-A050, BSY-A051, BSY-A062</a:t>
            </a:r>
          </a:p>
          <a:p>
            <a:r>
              <a:rPr lang="en-US" dirty="0">
                <a:solidFill>
                  <a:schemeClr val="bg1"/>
                </a:solidFill>
              </a:rPr>
              <a:t>The 3 hops tested all promote haze with Galaxy </a:t>
            </a:r>
            <a:br>
              <a:rPr lang="en-US" dirty="0">
                <a:solidFill>
                  <a:schemeClr val="bg1"/>
                </a:solidFill>
              </a:rPr>
            </a:br>
            <a:r>
              <a:rPr lang="en-US" dirty="0">
                <a:solidFill>
                  <a:schemeClr val="bg1"/>
                </a:solidFill>
              </a:rPr>
              <a:t>giving the most haze in our experiments</a:t>
            </a:r>
          </a:p>
          <a:p>
            <a:r>
              <a:rPr lang="en-US" dirty="0">
                <a:solidFill>
                  <a:schemeClr val="bg1"/>
                </a:solidFill>
              </a:rPr>
              <a:t>Day 7 dry hop gave the highest level of haze in our experiments</a:t>
            </a:r>
          </a:p>
        </p:txBody>
      </p:sp>
    </p:spTree>
    <p:extLst>
      <p:ext uri="{BB962C8B-B14F-4D97-AF65-F5344CB8AC3E}">
        <p14:creationId xmlns:p14="http://schemas.microsoft.com/office/powerpoint/2010/main" val="4155783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56A9-7215-96CE-C5ED-EF60E507F619}"/>
              </a:ext>
            </a:extLst>
          </p:cNvPr>
          <p:cNvSpPr>
            <a:spLocks noGrp="1"/>
          </p:cNvSpPr>
          <p:nvPr>
            <p:ph type="title"/>
          </p:nvPr>
        </p:nvSpPr>
        <p:spPr>
          <a:xfrm>
            <a:off x="457200" y="397358"/>
            <a:ext cx="5118652" cy="857250"/>
          </a:xfrm>
        </p:spPr>
        <p:txBody>
          <a:bodyPr/>
          <a:lstStyle/>
          <a:p>
            <a:r>
              <a:rPr lang="en-US" dirty="0"/>
              <a:t>Caveats and issues with experiments</a:t>
            </a:r>
          </a:p>
        </p:txBody>
      </p:sp>
      <p:sp>
        <p:nvSpPr>
          <p:cNvPr id="3" name="Content Placeholder 2">
            <a:extLst>
              <a:ext uri="{FF2B5EF4-FFF2-40B4-BE49-F238E27FC236}">
                <a16:creationId xmlns:a16="http://schemas.microsoft.com/office/drawing/2014/main" id="{09703C51-E968-A7B9-F561-F126DF55CE71}"/>
              </a:ext>
            </a:extLst>
          </p:cNvPr>
          <p:cNvSpPr>
            <a:spLocks noGrp="1"/>
          </p:cNvSpPr>
          <p:nvPr>
            <p:ph idx="1"/>
          </p:nvPr>
        </p:nvSpPr>
        <p:spPr>
          <a:xfrm>
            <a:off x="457200" y="1530678"/>
            <a:ext cx="7245626" cy="3394472"/>
          </a:xfrm>
        </p:spPr>
        <p:txBody>
          <a:bodyPr/>
          <a:lstStyle/>
          <a:p>
            <a:r>
              <a:rPr lang="en-US" sz="2000" dirty="0"/>
              <a:t>Wort use not designed for hazy beer</a:t>
            </a:r>
          </a:p>
          <a:p>
            <a:r>
              <a:rPr lang="en-US" sz="2000" dirty="0"/>
              <a:t>Hops in the boil not controlled</a:t>
            </a:r>
          </a:p>
          <a:p>
            <a:r>
              <a:rPr lang="en-US" sz="2000" dirty="0"/>
              <a:t>Temperature was not controlled</a:t>
            </a:r>
          </a:p>
          <a:p>
            <a:r>
              <a:rPr lang="en-US" sz="2000" dirty="0"/>
              <a:t>The 3 hops experiment should have been a time course as this might have changed depending on timing</a:t>
            </a:r>
          </a:p>
          <a:p>
            <a:r>
              <a:rPr lang="en-US" sz="2000" dirty="0"/>
              <a:t>Other hop varieties should have been test as these hops are popular in hazy beers </a:t>
            </a:r>
          </a:p>
          <a:p>
            <a:r>
              <a:rPr lang="en-US" sz="2000" dirty="0"/>
              <a:t>Double dry hopping not completed</a:t>
            </a:r>
          </a:p>
        </p:txBody>
      </p:sp>
    </p:spTree>
    <p:extLst>
      <p:ext uri="{BB962C8B-B14F-4D97-AF65-F5344CB8AC3E}">
        <p14:creationId xmlns:p14="http://schemas.microsoft.com/office/powerpoint/2010/main" val="3652616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around a table&#10;&#10;Description automatically generated">
            <a:extLst>
              <a:ext uri="{FF2B5EF4-FFF2-40B4-BE49-F238E27FC236}">
                <a16:creationId xmlns:a16="http://schemas.microsoft.com/office/drawing/2014/main" id="{CC53064D-C071-A4DE-ACCD-C406D875761D}"/>
              </a:ext>
            </a:extLst>
          </p:cNvPr>
          <p:cNvPicPr>
            <a:picLocks noGrp="1" noChangeAspect="1"/>
          </p:cNvPicPr>
          <p:nvPr>
            <p:ph idx="1"/>
          </p:nvPr>
        </p:nvPicPr>
        <p:blipFill rotWithShape="1">
          <a:blip r:embed="rId2"/>
          <a:srcRect t="11656" b="14181"/>
          <a:stretch/>
        </p:blipFill>
        <p:spPr>
          <a:xfrm>
            <a:off x="0" y="0"/>
            <a:ext cx="9247239" cy="5143500"/>
          </a:xfrm>
        </p:spPr>
      </p:pic>
      <p:sp>
        <p:nvSpPr>
          <p:cNvPr id="34817" name="Title 1">
            <a:extLst>
              <a:ext uri="{FF2B5EF4-FFF2-40B4-BE49-F238E27FC236}">
                <a16:creationId xmlns:a16="http://schemas.microsoft.com/office/drawing/2014/main" id="{2CBB635A-3CDE-077B-20F7-8BEA8C8E8CE7}"/>
              </a:ext>
            </a:extLst>
          </p:cNvPr>
          <p:cNvSpPr>
            <a:spLocks noGrp="1"/>
          </p:cNvSpPr>
          <p:nvPr>
            <p:ph type="title"/>
          </p:nvPr>
        </p:nvSpPr>
        <p:spPr>
          <a:xfrm>
            <a:off x="457200" y="337370"/>
            <a:ext cx="8229600" cy="1143000"/>
          </a:xfrm>
        </p:spPr>
        <p:txBody>
          <a:bodyPr/>
          <a:lstStyle/>
          <a:p>
            <a:pPr eaLnBrk="1" hangingPunct="1"/>
            <a:r>
              <a:rPr lang="en-US" altLang="en-US" dirty="0">
                <a:solidFill>
                  <a:schemeClr val="bg1"/>
                </a:solidFill>
              </a:rPr>
              <a:t>Acknowledgements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text and symbols&#10;&#10;Description automatically generated with medium confidence">
            <a:extLst>
              <a:ext uri="{FF2B5EF4-FFF2-40B4-BE49-F238E27FC236}">
                <a16:creationId xmlns:a16="http://schemas.microsoft.com/office/drawing/2014/main" id="{3B3C4804-FBB0-BC5F-0A95-B7BAC2AF7F2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39798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11EF59-C30C-5E16-F311-09BFD1F8B8D9}"/>
              </a:ext>
            </a:extLst>
          </p:cNvPr>
          <p:cNvSpPr/>
          <p:nvPr/>
        </p:nvSpPr>
        <p:spPr>
          <a:xfrm>
            <a:off x="6888480" y="0"/>
            <a:ext cx="2346960" cy="3923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58082F1-E73A-3D20-20EF-6F9B260A58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598" y="-280217"/>
            <a:ext cx="7513656" cy="5423717"/>
          </a:xfrm>
          <a:prstGeom prst="rect">
            <a:avLst/>
          </a:prstGeom>
        </p:spPr>
      </p:pic>
    </p:spTree>
    <p:extLst>
      <p:ext uri="{BB962C8B-B14F-4D97-AF65-F5344CB8AC3E}">
        <p14:creationId xmlns:p14="http://schemas.microsoft.com/office/powerpoint/2010/main" val="4234873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C4B9B-372D-59CC-710D-32F2D3D09685}"/>
              </a:ext>
            </a:extLst>
          </p:cNvPr>
          <p:cNvSpPr/>
          <p:nvPr/>
        </p:nvSpPr>
        <p:spPr>
          <a:xfrm>
            <a:off x="0" y="0"/>
            <a:ext cx="9144000" cy="5143500"/>
          </a:xfrm>
          <a:prstGeom prst="rect">
            <a:avLst/>
          </a:prstGeom>
          <a:solidFill>
            <a:srgbClr val="476A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37" name="Title 1">
            <a:extLst>
              <a:ext uri="{FF2B5EF4-FFF2-40B4-BE49-F238E27FC236}">
                <a16:creationId xmlns:a16="http://schemas.microsoft.com/office/drawing/2014/main" id="{3F7D8824-BE0D-35EB-80D8-67D720807C83}"/>
              </a:ext>
            </a:extLst>
          </p:cNvPr>
          <p:cNvSpPr>
            <a:spLocks noGrp="1"/>
          </p:cNvSpPr>
          <p:nvPr>
            <p:ph type="ctrTitle"/>
          </p:nvPr>
        </p:nvSpPr>
        <p:spPr>
          <a:xfrm>
            <a:off x="496472" y="1339703"/>
            <a:ext cx="4441371" cy="1415642"/>
          </a:xfrm>
        </p:spPr>
        <p:txBody>
          <a:bodyPr/>
          <a:lstStyle/>
          <a:p>
            <a:pPr algn="l">
              <a:lnSpc>
                <a:spcPts val="3900"/>
              </a:lnSpc>
            </a:pPr>
            <a:r>
              <a:rPr lang="en-AU" altLang="en-US" sz="6000" dirty="0">
                <a:solidFill>
                  <a:schemeClr val="bg1"/>
                </a:solidFill>
                <a:latin typeface="Ember Rough" panose="02000500000000000000" pitchFamily="2" charset="0"/>
                <a:ea typeface="Roboto" panose="02000000000000000000" pitchFamily="2" charset="0"/>
                <a:cs typeface="Roboto" panose="02000000000000000000" pitchFamily="2" charset="0"/>
              </a:rPr>
              <a:t>Thanks!</a:t>
            </a:r>
            <a:endParaRPr lang="en-US" altLang="en-US" sz="6000" dirty="0">
              <a:solidFill>
                <a:schemeClr val="bg1"/>
              </a:solidFill>
              <a:latin typeface="Ember Rough" panose="02000500000000000000" pitchFamily="2" charset="0"/>
            </a:endParaRPr>
          </a:p>
        </p:txBody>
      </p:sp>
      <p:sp>
        <p:nvSpPr>
          <p:cNvPr id="14338" name="Subtitle 2">
            <a:extLst>
              <a:ext uri="{FF2B5EF4-FFF2-40B4-BE49-F238E27FC236}">
                <a16:creationId xmlns:a16="http://schemas.microsoft.com/office/drawing/2014/main" id="{93BCE91D-A4BB-CCAC-7821-A11FAE81F7C9}"/>
              </a:ext>
            </a:extLst>
          </p:cNvPr>
          <p:cNvSpPr>
            <a:spLocks noGrp="1"/>
          </p:cNvSpPr>
          <p:nvPr>
            <p:ph type="subTitle" idx="1"/>
          </p:nvPr>
        </p:nvSpPr>
        <p:spPr>
          <a:xfrm>
            <a:off x="530065" y="3530816"/>
            <a:ext cx="2362200" cy="709162"/>
          </a:xfrm>
        </p:spPr>
        <p:txBody>
          <a:bodyPr/>
          <a:lstStyle/>
          <a:p>
            <a:pPr algn="l">
              <a:lnSpc>
                <a:spcPts val="1460"/>
              </a:lnSpc>
            </a:pPr>
            <a:r>
              <a:rPr lang="en-AU" altLang="en-US" sz="1400" b="1" dirty="0">
                <a:solidFill>
                  <a:srgbClr val="6AC4D7"/>
                </a:solidFill>
                <a:latin typeface="Roboto" panose="02000000000000000000" pitchFamily="2" charset="0"/>
                <a:ea typeface="Roboto" panose="02000000000000000000" pitchFamily="2" charset="0"/>
                <a:cs typeface="Roboto" panose="02000000000000000000" pitchFamily="2" charset="0"/>
              </a:rPr>
              <a:t>//</a:t>
            </a:r>
            <a:r>
              <a:rPr lang="en-AU" altLang="en-US" sz="1400" b="1" dirty="0" err="1">
                <a:solidFill>
                  <a:srgbClr val="6AC4D7"/>
                </a:solidFill>
                <a:latin typeface="Roboto" panose="02000000000000000000" pitchFamily="2" charset="0"/>
                <a:ea typeface="Roboto" panose="02000000000000000000" pitchFamily="2" charset="0"/>
                <a:cs typeface="Roboto" panose="02000000000000000000" pitchFamily="2" charset="0"/>
              </a:rPr>
              <a:t>bluestoneyeast.com.au</a:t>
            </a:r>
            <a:endParaRPr lang="en-AU" altLang="en-US" sz="1400" b="1" dirty="0">
              <a:solidFill>
                <a:srgbClr val="6AC4D7"/>
              </a:solidFill>
              <a:latin typeface="Roboto" panose="02000000000000000000" pitchFamily="2" charset="0"/>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59E2B59A-2557-2343-B2A5-0AF87A8A96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005" y="4095047"/>
            <a:ext cx="1497373" cy="557845"/>
          </a:xfrm>
          <a:prstGeom prst="rect">
            <a:avLst/>
          </a:prstGeom>
        </p:spPr>
      </p:pic>
      <p:pic>
        <p:nvPicPr>
          <p:cNvPr id="5" name="Graphic 4">
            <a:extLst>
              <a:ext uri="{FF2B5EF4-FFF2-40B4-BE49-F238E27FC236}">
                <a16:creationId xmlns:a16="http://schemas.microsoft.com/office/drawing/2014/main" id="{C44EBBAA-54AE-1CA7-635B-38F6A71E8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9286" y="845509"/>
            <a:ext cx="3836709" cy="3452481"/>
          </a:xfrm>
          <a:prstGeom prst="rect">
            <a:avLst/>
          </a:prstGeom>
        </p:spPr>
      </p:pic>
    </p:spTree>
    <p:extLst>
      <p:ext uri="{BB962C8B-B14F-4D97-AF65-F5344CB8AC3E}">
        <p14:creationId xmlns:p14="http://schemas.microsoft.com/office/powerpoint/2010/main" val="2182688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boats in the water&#10;&#10;Description automatically generated">
            <a:extLst>
              <a:ext uri="{FF2B5EF4-FFF2-40B4-BE49-F238E27FC236}">
                <a16:creationId xmlns:a16="http://schemas.microsoft.com/office/drawing/2014/main" id="{0EFAA69B-FD00-FBCC-78B4-DD7CAEDEEADA}"/>
              </a:ext>
            </a:extLst>
          </p:cNvPr>
          <p:cNvPicPr>
            <a:picLocks noChangeAspect="1"/>
          </p:cNvPicPr>
          <p:nvPr/>
        </p:nvPicPr>
        <p:blipFill>
          <a:blip r:embed="rId3"/>
          <a:stretch>
            <a:fillRect/>
          </a:stretch>
        </p:blipFill>
        <p:spPr>
          <a:xfrm>
            <a:off x="0" y="-19050"/>
            <a:ext cx="9169008" cy="5162550"/>
          </a:xfrm>
          <a:prstGeom prst="rect">
            <a:avLst/>
          </a:prstGeom>
        </p:spPr>
      </p:pic>
      <p:sp>
        <p:nvSpPr>
          <p:cNvPr id="2" name="Title 1">
            <a:extLst>
              <a:ext uri="{FF2B5EF4-FFF2-40B4-BE49-F238E27FC236}">
                <a16:creationId xmlns:a16="http://schemas.microsoft.com/office/drawing/2014/main" id="{0E6A78A1-ABB5-79D2-6EF1-81B694C9B3FD}"/>
              </a:ext>
            </a:extLst>
          </p:cNvPr>
          <p:cNvSpPr>
            <a:spLocks noGrp="1"/>
          </p:cNvSpPr>
          <p:nvPr>
            <p:ph type="title"/>
          </p:nvPr>
        </p:nvSpPr>
        <p:spPr>
          <a:xfrm>
            <a:off x="457200" y="432723"/>
            <a:ext cx="4609070" cy="857250"/>
          </a:xfrm>
        </p:spPr>
        <p:txBody>
          <a:bodyPr/>
          <a:lstStyle/>
          <a:p>
            <a:r>
              <a:rPr lang="en-US" dirty="0">
                <a:solidFill>
                  <a:schemeClr val="bg1"/>
                </a:solidFill>
              </a:rPr>
              <a:t>What is </a:t>
            </a:r>
            <a:r>
              <a:rPr lang="en-US" dirty="0">
                <a:solidFill>
                  <a:srgbClr val="476A7F"/>
                </a:solidFill>
              </a:rPr>
              <a:t>haze?</a:t>
            </a:r>
          </a:p>
        </p:txBody>
      </p:sp>
      <p:sp>
        <p:nvSpPr>
          <p:cNvPr id="3" name="Content Placeholder 2">
            <a:extLst>
              <a:ext uri="{FF2B5EF4-FFF2-40B4-BE49-F238E27FC236}">
                <a16:creationId xmlns:a16="http://schemas.microsoft.com/office/drawing/2014/main" id="{E075C610-BD26-A1E5-3B19-CEBD25F37B28}"/>
              </a:ext>
            </a:extLst>
          </p:cNvPr>
          <p:cNvSpPr>
            <a:spLocks noGrp="1"/>
          </p:cNvSpPr>
          <p:nvPr>
            <p:ph idx="1"/>
          </p:nvPr>
        </p:nvSpPr>
        <p:spPr>
          <a:xfrm>
            <a:off x="457200" y="1741746"/>
            <a:ext cx="5218670" cy="2430222"/>
          </a:xfrm>
        </p:spPr>
        <p:txBody>
          <a:bodyPr/>
          <a:lstStyle/>
          <a:p>
            <a:pPr>
              <a:spcBef>
                <a:spcPts val="0"/>
              </a:spcBef>
              <a:spcAft>
                <a:spcPts val="600"/>
              </a:spcAft>
            </a:pPr>
            <a:r>
              <a:rPr lang="en-AU" sz="1800" dirty="0">
                <a:solidFill>
                  <a:schemeClr val="bg1"/>
                </a:solidFill>
              </a:rPr>
              <a:t>Suspension in the atmosphere of dry particles of dust, salt, aerosols, or photochemical smog that are so small that they cannot be felt or seen individually with the naked eye. But the aggregate reduces horizontal visibility and gives the atmosphere an opalescent</a:t>
            </a:r>
            <a:endParaRPr lang="en-US" sz="1800" dirty="0">
              <a:solidFill>
                <a:schemeClr val="bg1"/>
              </a:solidFill>
            </a:endParaRPr>
          </a:p>
          <a:p>
            <a:r>
              <a:rPr lang="en-US" sz="1800" dirty="0">
                <a:solidFill>
                  <a:schemeClr val="bg1"/>
                </a:solidFill>
              </a:rPr>
              <a:t>Similar to fog or smoke in the air</a:t>
            </a:r>
          </a:p>
          <a:p>
            <a:endParaRPr lang="en-US" sz="1800" dirty="0">
              <a:solidFill>
                <a:schemeClr val="bg1"/>
              </a:solidFill>
            </a:endParaRPr>
          </a:p>
          <a:p>
            <a:endParaRPr lang="en-US" sz="1800" dirty="0">
              <a:solidFill>
                <a:schemeClr val="bg1"/>
              </a:solidFill>
            </a:endParaRPr>
          </a:p>
        </p:txBody>
      </p:sp>
      <p:pic>
        <p:nvPicPr>
          <p:cNvPr id="7" name="Picture 7" descr="bluestonePNG-logo.png">
            <a:extLst>
              <a:ext uri="{FF2B5EF4-FFF2-40B4-BE49-F238E27FC236}">
                <a16:creationId xmlns:a16="http://schemas.microsoft.com/office/drawing/2014/main" id="{2A520D28-B4E7-4030-5D73-756ED9E7A260}"/>
              </a:ext>
            </a:extLst>
          </p:cNvPr>
          <p:cNvPicPr>
            <a:picLocks noChangeAspect="1"/>
          </p:cNvPicPr>
          <p:nvPr/>
        </p:nvPicPr>
        <p:blipFill rotWithShape="1">
          <a:blip r:embed="rId4">
            <a:biLevel thresh="25000"/>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glass of beer&#10;&#10;Description automatically generated">
            <a:extLst>
              <a:ext uri="{FF2B5EF4-FFF2-40B4-BE49-F238E27FC236}">
                <a16:creationId xmlns:a16="http://schemas.microsoft.com/office/drawing/2014/main" id="{D316457A-BC4C-9181-8AC7-E6FCBAE73BBD}"/>
              </a:ext>
            </a:extLst>
          </p:cNvPr>
          <p:cNvPicPr>
            <a:picLocks/>
          </p:cNvPicPr>
          <p:nvPr/>
        </p:nvPicPr>
        <p:blipFill rotWithShape="1">
          <a:blip r:embed="rId3"/>
          <a:srcRect l="-21170" t="1" r="1" b="-21170"/>
          <a:stretch/>
        </p:blipFill>
        <p:spPr>
          <a:xfrm flipH="1">
            <a:off x="-235134" y="-65315"/>
            <a:ext cx="11364677" cy="6413862"/>
          </a:xfrm>
          <a:prstGeom prst="rect">
            <a:avLst/>
          </a:prstGeom>
        </p:spPr>
      </p:pic>
      <p:sp>
        <p:nvSpPr>
          <p:cNvPr id="2" name="Title 1">
            <a:extLst>
              <a:ext uri="{FF2B5EF4-FFF2-40B4-BE49-F238E27FC236}">
                <a16:creationId xmlns:a16="http://schemas.microsoft.com/office/drawing/2014/main" id="{0E6A78A1-ABB5-79D2-6EF1-81B694C9B3FD}"/>
              </a:ext>
            </a:extLst>
          </p:cNvPr>
          <p:cNvSpPr>
            <a:spLocks noGrp="1"/>
          </p:cNvSpPr>
          <p:nvPr>
            <p:ph type="title"/>
          </p:nvPr>
        </p:nvSpPr>
        <p:spPr>
          <a:xfrm>
            <a:off x="457200" y="543606"/>
            <a:ext cx="4715691" cy="1037000"/>
          </a:xfrm>
        </p:spPr>
        <p:txBody>
          <a:bodyPr/>
          <a:lstStyle/>
          <a:p>
            <a:r>
              <a:rPr lang="en-US" dirty="0">
                <a:solidFill>
                  <a:schemeClr val="bg1"/>
                </a:solidFill>
              </a:rPr>
              <a:t>What is haze </a:t>
            </a:r>
            <a:br>
              <a:rPr lang="en-US" dirty="0"/>
            </a:br>
            <a:r>
              <a:rPr lang="en-US" dirty="0"/>
              <a:t>in Beer?</a:t>
            </a:r>
          </a:p>
        </p:txBody>
      </p:sp>
      <p:sp>
        <p:nvSpPr>
          <p:cNvPr id="3" name="Content Placeholder 2">
            <a:extLst>
              <a:ext uri="{FF2B5EF4-FFF2-40B4-BE49-F238E27FC236}">
                <a16:creationId xmlns:a16="http://schemas.microsoft.com/office/drawing/2014/main" id="{E075C610-BD26-A1E5-3B19-CEBD25F37B28}"/>
              </a:ext>
            </a:extLst>
          </p:cNvPr>
          <p:cNvSpPr>
            <a:spLocks noGrp="1"/>
          </p:cNvSpPr>
          <p:nvPr>
            <p:ph idx="1"/>
          </p:nvPr>
        </p:nvSpPr>
        <p:spPr>
          <a:xfrm>
            <a:off x="457200" y="2020114"/>
            <a:ext cx="3749040" cy="2579780"/>
          </a:xfrm>
        </p:spPr>
        <p:txBody>
          <a:bodyPr/>
          <a:lstStyle/>
          <a:p>
            <a:r>
              <a:rPr lang="en-US" sz="1800" dirty="0">
                <a:solidFill>
                  <a:schemeClr val="bg1"/>
                </a:solidFill>
              </a:rPr>
              <a:t>Haze = Turbidity</a:t>
            </a:r>
          </a:p>
          <a:p>
            <a:r>
              <a:rPr lang="en-US" sz="1800" dirty="0">
                <a:solidFill>
                  <a:schemeClr val="bg1"/>
                </a:solidFill>
              </a:rPr>
              <a:t>Cloudiness of a fluid caused by large particles generally invisible to the naked eye</a:t>
            </a:r>
          </a:p>
          <a:p>
            <a:r>
              <a:rPr lang="en-US" sz="1800" dirty="0">
                <a:solidFill>
                  <a:schemeClr val="bg1"/>
                </a:solidFill>
              </a:rPr>
              <a:t>A colloidal suspension of particles</a:t>
            </a:r>
          </a:p>
          <a:p>
            <a:r>
              <a:rPr lang="en-US" sz="1800" dirty="0">
                <a:solidFill>
                  <a:schemeClr val="bg1"/>
                </a:solidFill>
              </a:rPr>
              <a:t>Protein and </a:t>
            </a:r>
            <a:r>
              <a:rPr lang="en-US" sz="1800" dirty="0" err="1">
                <a:solidFill>
                  <a:schemeClr val="bg1"/>
                </a:solidFill>
              </a:rPr>
              <a:t>polyphenial</a:t>
            </a:r>
            <a:r>
              <a:rPr lang="en-US" sz="1800" dirty="0">
                <a:solidFill>
                  <a:schemeClr val="bg1"/>
                </a:solidFill>
              </a:rPr>
              <a:t> interaction/complex.</a:t>
            </a:r>
          </a:p>
          <a:p>
            <a:endParaRPr lang="en-US" sz="1800" dirty="0">
              <a:solidFill>
                <a:schemeClr val="bg1"/>
              </a:solidFill>
            </a:endParaRPr>
          </a:p>
        </p:txBody>
      </p:sp>
      <p:pic>
        <p:nvPicPr>
          <p:cNvPr id="6" name="Picture 7" descr="bluestonePNG-logo.png">
            <a:extLst>
              <a:ext uri="{FF2B5EF4-FFF2-40B4-BE49-F238E27FC236}">
                <a16:creationId xmlns:a16="http://schemas.microsoft.com/office/drawing/2014/main" id="{F89E9ABB-CCAF-89F6-A4C0-C664DF880138}"/>
              </a:ext>
            </a:extLst>
          </p:cNvPr>
          <p:cNvPicPr>
            <a:picLocks noChangeAspect="1"/>
          </p:cNvPicPr>
          <p:nvPr/>
        </p:nvPicPr>
        <p:blipFill rotWithShape="1">
          <a:blip r:embed="rId4">
            <a:biLevel thresh="25000"/>
            <a:extLst>
              <a:ext uri="{28A0092B-C50C-407E-A947-70E740481C1C}">
                <a14:useLocalDpi xmlns:a14="http://schemas.microsoft.com/office/drawing/2010/main" val="0"/>
              </a:ext>
            </a:extLst>
          </a:blip>
          <a:srcRect r="67504" b="1293"/>
          <a:stretch/>
        </p:blipFill>
        <p:spPr bwMode="auto">
          <a:xfrm>
            <a:off x="8587537" y="4584126"/>
            <a:ext cx="313857" cy="36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2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a:extLst>
              <a:ext uri="{FF2B5EF4-FFF2-40B4-BE49-F238E27FC236}">
                <a16:creationId xmlns:a16="http://schemas.microsoft.com/office/drawing/2014/main" id="{751081F6-9A98-7E58-044E-E4C8FDD90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68" y="546024"/>
            <a:ext cx="7217029" cy="37112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2B7C79-5758-2A17-624E-500EBFB15EF8}"/>
              </a:ext>
            </a:extLst>
          </p:cNvPr>
          <p:cNvSpPr txBox="1"/>
          <p:nvPr/>
        </p:nvSpPr>
        <p:spPr>
          <a:xfrm>
            <a:off x="6271042" y="4015088"/>
            <a:ext cx="2062937" cy="276999"/>
          </a:xfrm>
          <a:prstGeom prst="rect">
            <a:avLst/>
          </a:prstGeom>
          <a:noFill/>
        </p:spPr>
        <p:txBody>
          <a:bodyPr wrap="none" rtlCol="0">
            <a:spAutoFit/>
          </a:bodyPr>
          <a:lstStyle/>
          <a:p>
            <a:r>
              <a:rPr lang="en-US" sz="1200" dirty="0"/>
              <a:t>Kahle EM, et al ASBC 2020</a:t>
            </a:r>
          </a:p>
        </p:txBody>
      </p:sp>
      <p:sp>
        <p:nvSpPr>
          <p:cNvPr id="4" name="Oval 3">
            <a:extLst>
              <a:ext uri="{FF2B5EF4-FFF2-40B4-BE49-F238E27FC236}">
                <a16:creationId xmlns:a16="http://schemas.microsoft.com/office/drawing/2014/main" id="{811CAA43-60A2-47CF-FB3E-06BDC30E6FF0}"/>
              </a:ext>
            </a:extLst>
          </p:cNvPr>
          <p:cNvSpPr/>
          <p:nvPr/>
        </p:nvSpPr>
        <p:spPr>
          <a:xfrm>
            <a:off x="5324330" y="899268"/>
            <a:ext cx="2832629" cy="2359378"/>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E5FB4D-27C4-FEBC-9BB1-867C8E129564}"/>
              </a:ext>
            </a:extLst>
          </p:cNvPr>
          <p:cNvSpPr/>
          <p:nvPr/>
        </p:nvSpPr>
        <p:spPr>
          <a:xfrm>
            <a:off x="3433473" y="1935528"/>
            <a:ext cx="2661498" cy="292113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331A2B5-5443-B002-0690-1B09E4346841}"/>
              </a:ext>
            </a:extLst>
          </p:cNvPr>
          <p:cNvSpPr/>
          <p:nvPr/>
        </p:nvSpPr>
        <p:spPr>
          <a:xfrm>
            <a:off x="600845" y="1983771"/>
            <a:ext cx="2832629" cy="292113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F475EB1-A781-2BFF-7664-ACF1199A0A57}"/>
              </a:ext>
            </a:extLst>
          </p:cNvPr>
          <p:cNvGrpSpPr/>
          <p:nvPr/>
        </p:nvGrpSpPr>
        <p:grpSpPr>
          <a:xfrm>
            <a:off x="5653824" y="890633"/>
            <a:ext cx="2276572" cy="2276572"/>
            <a:chOff x="5733321" y="2009422"/>
            <a:chExt cx="2276572" cy="2276572"/>
          </a:xfrm>
        </p:grpSpPr>
        <p:sp>
          <p:nvSpPr>
            <p:cNvPr id="7" name="Cross 6">
              <a:extLst>
                <a:ext uri="{FF2B5EF4-FFF2-40B4-BE49-F238E27FC236}">
                  <a16:creationId xmlns:a16="http://schemas.microsoft.com/office/drawing/2014/main" id="{8475C60E-65DF-0068-66DA-7AE77A6636D2}"/>
                </a:ext>
              </a:extLst>
            </p:cNvPr>
            <p:cNvSpPr/>
            <p:nvPr/>
          </p:nvSpPr>
          <p:spPr>
            <a:xfrm rot="2234074">
              <a:off x="6766683" y="2009422"/>
              <a:ext cx="130828" cy="2276572"/>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ross 7">
              <a:extLst>
                <a:ext uri="{FF2B5EF4-FFF2-40B4-BE49-F238E27FC236}">
                  <a16:creationId xmlns:a16="http://schemas.microsoft.com/office/drawing/2014/main" id="{5BF20DF5-1A7B-E14B-308C-D7973D5E4D18}"/>
                </a:ext>
              </a:extLst>
            </p:cNvPr>
            <p:cNvSpPr/>
            <p:nvPr/>
          </p:nvSpPr>
          <p:spPr>
            <a:xfrm rot="18750657">
              <a:off x="6806193" y="2037643"/>
              <a:ext cx="130828" cy="2276572"/>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FFAC6AD4-2E13-D19A-9EAB-96C055D2AC7D}"/>
              </a:ext>
            </a:extLst>
          </p:cNvPr>
          <p:cNvGrpSpPr/>
          <p:nvPr/>
        </p:nvGrpSpPr>
        <p:grpSpPr>
          <a:xfrm>
            <a:off x="3643797" y="2250798"/>
            <a:ext cx="2276572" cy="2276572"/>
            <a:chOff x="5733321" y="2009422"/>
            <a:chExt cx="2276572" cy="2276572"/>
          </a:xfrm>
        </p:grpSpPr>
        <p:sp>
          <p:nvSpPr>
            <p:cNvPr id="11" name="Cross 10">
              <a:extLst>
                <a:ext uri="{FF2B5EF4-FFF2-40B4-BE49-F238E27FC236}">
                  <a16:creationId xmlns:a16="http://schemas.microsoft.com/office/drawing/2014/main" id="{316887DB-4877-B122-9871-921F1E23549C}"/>
                </a:ext>
              </a:extLst>
            </p:cNvPr>
            <p:cNvSpPr/>
            <p:nvPr/>
          </p:nvSpPr>
          <p:spPr>
            <a:xfrm rot="2234074">
              <a:off x="6766683" y="2009422"/>
              <a:ext cx="130828" cy="2276572"/>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F8C4396D-AD7A-E946-C2AC-79895E635AF5}"/>
                </a:ext>
              </a:extLst>
            </p:cNvPr>
            <p:cNvSpPr/>
            <p:nvPr/>
          </p:nvSpPr>
          <p:spPr>
            <a:xfrm rot="18750657">
              <a:off x="6806193" y="2037643"/>
              <a:ext cx="130828" cy="2276572"/>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4D6C9B66-E7CC-29EB-974B-12CC14097B6E}"/>
              </a:ext>
            </a:extLst>
          </p:cNvPr>
          <p:cNvSpPr>
            <a:spLocks noGrp="1"/>
          </p:cNvSpPr>
          <p:nvPr>
            <p:ph type="title"/>
          </p:nvPr>
        </p:nvSpPr>
        <p:spPr>
          <a:xfrm>
            <a:off x="358479" y="169212"/>
            <a:ext cx="4609070" cy="857250"/>
          </a:xfrm>
        </p:spPr>
        <p:txBody>
          <a:bodyPr/>
          <a:lstStyle/>
          <a:p>
            <a:pPr algn="l"/>
            <a:r>
              <a:rPr lang="en-US" sz="3200" dirty="0">
                <a:solidFill>
                  <a:srgbClr val="476A7F"/>
                </a:solidFill>
                <a:latin typeface="Ember Regular" panose="02000500000000000000" pitchFamily="2" charset="0"/>
              </a:rPr>
              <a:t>Types of </a:t>
            </a:r>
            <a:r>
              <a:rPr lang="en-US" sz="3200" dirty="0">
                <a:solidFill>
                  <a:srgbClr val="6AC4D7"/>
                </a:solidFill>
                <a:latin typeface="Ember Regular" panose="02000500000000000000" pitchFamily="2" charset="0"/>
              </a:rPr>
              <a:t>haze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146" name="Picture 2" descr="Figure">
            <a:extLst>
              <a:ext uri="{FF2B5EF4-FFF2-40B4-BE49-F238E27FC236}">
                <a16:creationId xmlns:a16="http://schemas.microsoft.com/office/drawing/2014/main" id="{09BF8B6F-19C7-12F3-77BB-42EAFC0071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3" t="3015" r="3106" b="2778"/>
          <a:stretch/>
        </p:blipFill>
        <p:spPr bwMode="auto">
          <a:xfrm>
            <a:off x="5489893" y="1521142"/>
            <a:ext cx="3566160" cy="294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124EFE-5A78-0DB7-F0F3-44179F4FCD00}"/>
              </a:ext>
            </a:extLst>
          </p:cNvPr>
          <p:cNvSpPr txBox="1"/>
          <p:nvPr/>
        </p:nvSpPr>
        <p:spPr>
          <a:xfrm>
            <a:off x="6766684" y="5722620"/>
            <a:ext cx="2377317" cy="307777"/>
          </a:xfrm>
          <a:prstGeom prst="rect">
            <a:avLst/>
          </a:prstGeom>
          <a:noFill/>
        </p:spPr>
        <p:txBody>
          <a:bodyPr wrap="none" rtlCol="0">
            <a:spAutoFit/>
          </a:bodyPr>
          <a:lstStyle/>
          <a:p>
            <a:r>
              <a:rPr lang="en-US" sz="1400" dirty="0"/>
              <a:t>Kahle EM, et al ASBC 2020</a:t>
            </a:r>
          </a:p>
        </p:txBody>
      </p:sp>
      <p:sp>
        <p:nvSpPr>
          <p:cNvPr id="3" name="Content Placeholder 2">
            <a:extLst>
              <a:ext uri="{FF2B5EF4-FFF2-40B4-BE49-F238E27FC236}">
                <a16:creationId xmlns:a16="http://schemas.microsoft.com/office/drawing/2014/main" id="{38789D0F-0FCE-010D-288D-FA2CFA6AD978}"/>
              </a:ext>
            </a:extLst>
          </p:cNvPr>
          <p:cNvSpPr>
            <a:spLocks noGrp="1"/>
          </p:cNvSpPr>
          <p:nvPr>
            <p:ph sz="half" idx="1"/>
          </p:nvPr>
        </p:nvSpPr>
        <p:spPr>
          <a:xfrm>
            <a:off x="358479" y="1026463"/>
            <a:ext cx="5589884" cy="3763026"/>
          </a:xfrm>
        </p:spPr>
        <p:txBody>
          <a:bodyPr/>
          <a:lstStyle/>
          <a:p>
            <a:pPr marL="185738" indent="-185738"/>
            <a:r>
              <a:rPr lang="en-US" sz="2200" b="1" dirty="0"/>
              <a:t>Proteins</a:t>
            </a:r>
          </a:p>
          <a:p>
            <a:pPr marL="358775" lvl="1" indent="-179388">
              <a:buFont typeface="Arial" panose="020B0604020202020204" pitchFamily="34" charset="0"/>
              <a:buChar char="•"/>
            </a:pPr>
            <a:r>
              <a:rPr lang="en-US" sz="2000" dirty="0"/>
              <a:t>Malt-derived proteins</a:t>
            </a:r>
          </a:p>
          <a:p>
            <a:pPr marL="538163" lvl="2" indent="-138113"/>
            <a:r>
              <a:rPr lang="en-US" sz="1800" dirty="0"/>
              <a:t>Proline-rich (different for foam stabilizing proteins)</a:t>
            </a:r>
          </a:p>
          <a:p>
            <a:pPr marL="538163" lvl="2" indent="-138113"/>
            <a:r>
              <a:rPr lang="en-US" sz="1800" dirty="0"/>
              <a:t>Barley Hordein (20)</a:t>
            </a:r>
          </a:p>
          <a:p>
            <a:pPr marL="538163" lvl="2" indent="-138113"/>
            <a:r>
              <a:rPr lang="en-US" sz="1800" dirty="0"/>
              <a:t>Wheat </a:t>
            </a:r>
            <a:r>
              <a:rPr lang="en-US" sz="1800" dirty="0" err="1"/>
              <a:t>Giladins</a:t>
            </a:r>
            <a:r>
              <a:rPr lang="en-US" sz="1800" dirty="0"/>
              <a:t> (15% Pro% </a:t>
            </a:r>
            <a:r>
              <a:rPr lang="en-US" sz="1800" dirty="0" err="1"/>
              <a:t>prolineline</a:t>
            </a:r>
            <a:r>
              <a:rPr lang="en-US" sz="1800" dirty="0"/>
              <a:t>)</a:t>
            </a:r>
          </a:p>
          <a:p>
            <a:pPr marL="538163" lvl="2" indent="-138113"/>
            <a:r>
              <a:rPr lang="en-US" sz="1800" dirty="0"/>
              <a:t>Haze generating smaller  &lt;40KDa proteins</a:t>
            </a:r>
          </a:p>
          <a:p>
            <a:pPr marL="185738" indent="-185738"/>
            <a:r>
              <a:rPr lang="en-US" sz="2200" b="1" dirty="0"/>
              <a:t>Polyphenols</a:t>
            </a:r>
          </a:p>
          <a:p>
            <a:pPr marL="358775" lvl="1" indent="-179388">
              <a:buFont typeface="Arial" panose="020B0604020202020204" pitchFamily="34" charset="0"/>
              <a:buChar char="•"/>
            </a:pPr>
            <a:r>
              <a:rPr lang="en-US" sz="2000" dirty="0" err="1"/>
              <a:t>Proanthocyanidins</a:t>
            </a:r>
            <a:endParaRPr lang="en-US" sz="2000" dirty="0"/>
          </a:p>
          <a:p>
            <a:pPr marL="538163" lvl="2" indent="-179388"/>
            <a:r>
              <a:rPr lang="en-US" sz="1800" dirty="0"/>
              <a:t>Monomers, dimers, trimers and higher polymers of catechin, epicatechin and </a:t>
            </a:r>
            <a:r>
              <a:rPr lang="en-US" sz="1800" dirty="0" err="1"/>
              <a:t>gallocatechin</a:t>
            </a:r>
            <a:endParaRPr lang="en-US" sz="1800" dirty="0"/>
          </a:p>
          <a:p>
            <a:pPr lvl="1"/>
            <a:endParaRPr lang="en-US" dirty="0"/>
          </a:p>
        </p:txBody>
      </p:sp>
      <p:sp>
        <p:nvSpPr>
          <p:cNvPr id="5" name="Title 1">
            <a:extLst>
              <a:ext uri="{FF2B5EF4-FFF2-40B4-BE49-F238E27FC236}">
                <a16:creationId xmlns:a16="http://schemas.microsoft.com/office/drawing/2014/main" id="{8AB5AB4D-1C76-84BF-C30B-907BF296E89F}"/>
              </a:ext>
            </a:extLst>
          </p:cNvPr>
          <p:cNvSpPr>
            <a:spLocks noGrp="1"/>
          </p:cNvSpPr>
          <p:nvPr>
            <p:ph type="title"/>
          </p:nvPr>
        </p:nvSpPr>
        <p:spPr>
          <a:xfrm>
            <a:off x="358479" y="169212"/>
            <a:ext cx="4609070" cy="857250"/>
          </a:xfrm>
        </p:spPr>
        <p:txBody>
          <a:bodyPr/>
          <a:lstStyle/>
          <a:p>
            <a:pPr algn="l"/>
            <a:r>
              <a:rPr lang="en-US" sz="3200" dirty="0">
                <a:solidFill>
                  <a:srgbClr val="476A7F"/>
                </a:solidFill>
                <a:latin typeface="Ember Regular" panose="02000500000000000000" pitchFamily="2" charset="0"/>
              </a:rPr>
              <a:t>origins of </a:t>
            </a:r>
            <a:r>
              <a:rPr lang="en-US" sz="3200" dirty="0">
                <a:solidFill>
                  <a:srgbClr val="6AC4D7"/>
                </a:solidFill>
                <a:latin typeface="Ember Regular" panose="02000500000000000000" pitchFamily="2" charset="0"/>
              </a:rPr>
              <a:t>haze</a:t>
            </a:r>
          </a:p>
        </p:txBody>
      </p:sp>
    </p:spTree>
    <p:extLst>
      <p:ext uri="{BB962C8B-B14F-4D97-AF65-F5344CB8AC3E}">
        <p14:creationId xmlns:p14="http://schemas.microsoft.com/office/powerpoint/2010/main" val="177888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78A1-ABB5-79D2-6EF1-81B694C9B3FD}"/>
              </a:ext>
            </a:extLst>
          </p:cNvPr>
          <p:cNvSpPr>
            <a:spLocks noGrp="1"/>
          </p:cNvSpPr>
          <p:nvPr>
            <p:ph type="title"/>
          </p:nvPr>
        </p:nvSpPr>
        <p:spPr>
          <a:xfrm>
            <a:off x="457200" y="209164"/>
            <a:ext cx="8229600" cy="857250"/>
          </a:xfrm>
        </p:spPr>
        <p:txBody>
          <a:bodyPr/>
          <a:lstStyle/>
          <a:p>
            <a:r>
              <a:rPr lang="en-US" dirty="0"/>
              <a:t>How is </a:t>
            </a:r>
            <a:r>
              <a:rPr lang="en-US" dirty="0">
                <a:solidFill>
                  <a:srgbClr val="6AC4D7"/>
                </a:solidFill>
              </a:rPr>
              <a:t>haze</a:t>
            </a:r>
            <a:r>
              <a:rPr lang="en-US" dirty="0"/>
              <a:t> measured?</a:t>
            </a:r>
          </a:p>
        </p:txBody>
      </p:sp>
      <p:sp>
        <p:nvSpPr>
          <p:cNvPr id="3" name="Content Placeholder 2">
            <a:extLst>
              <a:ext uri="{FF2B5EF4-FFF2-40B4-BE49-F238E27FC236}">
                <a16:creationId xmlns:a16="http://schemas.microsoft.com/office/drawing/2014/main" id="{E075C610-BD26-A1E5-3B19-CEBD25F37B28}"/>
              </a:ext>
            </a:extLst>
          </p:cNvPr>
          <p:cNvSpPr>
            <a:spLocks noGrp="1"/>
          </p:cNvSpPr>
          <p:nvPr>
            <p:ph idx="1"/>
          </p:nvPr>
        </p:nvSpPr>
        <p:spPr>
          <a:xfrm>
            <a:off x="457200" y="958852"/>
            <a:ext cx="8432800" cy="857251"/>
          </a:xfrm>
        </p:spPr>
        <p:txBody>
          <a:bodyPr/>
          <a:lstStyle/>
          <a:p>
            <a:r>
              <a:rPr lang="en-US" sz="2000" dirty="0"/>
              <a:t>Haze = Turbidity</a:t>
            </a:r>
          </a:p>
          <a:p>
            <a:r>
              <a:rPr lang="en-US" sz="2000" dirty="0"/>
              <a:t>Turbidity is measured and referred to a </a:t>
            </a:r>
            <a:r>
              <a:rPr lang="en-AU" sz="2000" dirty="0"/>
              <a:t>Nephelometric Turbidity unit</a:t>
            </a:r>
          </a:p>
          <a:p>
            <a:endParaRPr lang="en-US" sz="2000" dirty="0"/>
          </a:p>
        </p:txBody>
      </p:sp>
      <p:graphicFrame>
        <p:nvGraphicFramePr>
          <p:cNvPr id="4" name="Table 4">
            <a:extLst>
              <a:ext uri="{FF2B5EF4-FFF2-40B4-BE49-F238E27FC236}">
                <a16:creationId xmlns:a16="http://schemas.microsoft.com/office/drawing/2014/main" id="{9E3CFEFC-1843-E1C2-5B47-7171062663F3}"/>
              </a:ext>
            </a:extLst>
          </p:cNvPr>
          <p:cNvGraphicFramePr>
            <a:graphicFrameLocks noGrp="1"/>
          </p:cNvGraphicFramePr>
          <p:nvPr>
            <p:extLst>
              <p:ext uri="{D42A27DB-BD31-4B8C-83A1-F6EECF244321}">
                <p14:modId xmlns:p14="http://schemas.microsoft.com/office/powerpoint/2010/main" val="1574965048"/>
              </p:ext>
            </p:extLst>
          </p:nvPr>
        </p:nvGraphicFramePr>
        <p:xfrm>
          <a:off x="603250" y="1916680"/>
          <a:ext cx="5706110" cy="2429854"/>
        </p:xfrm>
        <a:graphic>
          <a:graphicData uri="http://schemas.openxmlformats.org/drawingml/2006/table">
            <a:tbl>
              <a:tblPr firstRow="1" bandRow="1">
                <a:tableStyleId>{5C22544A-7EE6-4342-B048-85BDC9FD1C3A}</a:tableStyleId>
              </a:tblPr>
              <a:tblGrid>
                <a:gridCol w="2853055">
                  <a:extLst>
                    <a:ext uri="{9D8B030D-6E8A-4147-A177-3AD203B41FA5}">
                      <a16:colId xmlns:a16="http://schemas.microsoft.com/office/drawing/2014/main" val="918435453"/>
                    </a:ext>
                  </a:extLst>
                </a:gridCol>
                <a:gridCol w="2853055">
                  <a:extLst>
                    <a:ext uri="{9D8B030D-6E8A-4147-A177-3AD203B41FA5}">
                      <a16:colId xmlns:a16="http://schemas.microsoft.com/office/drawing/2014/main" val="1162500562"/>
                    </a:ext>
                  </a:extLst>
                </a:gridCol>
              </a:tblGrid>
              <a:tr h="347122">
                <a:tc>
                  <a:txBody>
                    <a:bodyPr/>
                    <a:lstStyle/>
                    <a:p>
                      <a:r>
                        <a:rPr lang="en-US" sz="1700" dirty="0"/>
                        <a:t>Sample</a:t>
                      </a:r>
                    </a:p>
                  </a:txBody>
                  <a:tcPr marL="85591" marR="85591" marT="42796" marB="42796"/>
                </a:tc>
                <a:tc>
                  <a:txBody>
                    <a:bodyPr/>
                    <a:lstStyle/>
                    <a:p>
                      <a:r>
                        <a:rPr lang="en-US" sz="1700" dirty="0"/>
                        <a:t>Turbidity Measurement</a:t>
                      </a:r>
                    </a:p>
                  </a:txBody>
                  <a:tcPr marL="85591" marR="85591" marT="42796" marB="42796"/>
                </a:tc>
                <a:extLst>
                  <a:ext uri="{0D108BD9-81ED-4DB2-BD59-A6C34878D82A}">
                    <a16:rowId xmlns:a16="http://schemas.microsoft.com/office/drawing/2014/main" val="566994969"/>
                  </a:ext>
                </a:extLst>
              </a:tr>
              <a:tr h="347122">
                <a:tc>
                  <a:txBody>
                    <a:bodyPr/>
                    <a:lstStyle/>
                    <a:p>
                      <a:r>
                        <a:rPr lang="en-US" sz="1700" dirty="0"/>
                        <a:t>Water</a:t>
                      </a:r>
                    </a:p>
                  </a:txBody>
                  <a:tcPr marL="85591" marR="85591" marT="42796" marB="42796"/>
                </a:tc>
                <a:tc>
                  <a:txBody>
                    <a:bodyPr/>
                    <a:lstStyle/>
                    <a:p>
                      <a:r>
                        <a:rPr lang="en-US" sz="1700" dirty="0"/>
                        <a:t>0.05-1.5 NTU</a:t>
                      </a:r>
                    </a:p>
                  </a:txBody>
                  <a:tcPr marL="85591" marR="85591" marT="42796" marB="42796"/>
                </a:tc>
                <a:extLst>
                  <a:ext uri="{0D108BD9-81ED-4DB2-BD59-A6C34878D82A}">
                    <a16:rowId xmlns:a16="http://schemas.microsoft.com/office/drawing/2014/main" val="367652965"/>
                  </a:ext>
                </a:extLst>
              </a:tr>
              <a:tr h="347122">
                <a:tc>
                  <a:txBody>
                    <a:bodyPr/>
                    <a:lstStyle/>
                    <a:p>
                      <a:r>
                        <a:rPr lang="en-US" sz="1700" dirty="0"/>
                        <a:t>Lager</a:t>
                      </a:r>
                    </a:p>
                  </a:txBody>
                  <a:tcPr marL="85591" marR="85591" marT="42796" marB="42796"/>
                </a:tc>
                <a:tc>
                  <a:txBody>
                    <a:bodyPr/>
                    <a:lstStyle/>
                    <a:p>
                      <a:r>
                        <a:rPr lang="en-US" sz="1700" dirty="0"/>
                        <a:t>5-20 NTU</a:t>
                      </a:r>
                    </a:p>
                  </a:txBody>
                  <a:tcPr marL="85591" marR="85591" marT="42796" marB="42796"/>
                </a:tc>
                <a:extLst>
                  <a:ext uri="{0D108BD9-81ED-4DB2-BD59-A6C34878D82A}">
                    <a16:rowId xmlns:a16="http://schemas.microsoft.com/office/drawing/2014/main" val="668084941"/>
                  </a:ext>
                </a:extLst>
              </a:tr>
              <a:tr h="347122">
                <a:tc>
                  <a:txBody>
                    <a:bodyPr/>
                    <a:lstStyle/>
                    <a:p>
                      <a:r>
                        <a:rPr lang="en-US" sz="1700" dirty="0"/>
                        <a:t>Porter</a:t>
                      </a:r>
                    </a:p>
                  </a:txBody>
                  <a:tcPr marL="85591" marR="85591" marT="42796" marB="42796"/>
                </a:tc>
                <a:tc>
                  <a:txBody>
                    <a:bodyPr/>
                    <a:lstStyle/>
                    <a:p>
                      <a:r>
                        <a:rPr lang="en-US" sz="1700" dirty="0"/>
                        <a:t>20-200 NTU</a:t>
                      </a:r>
                    </a:p>
                  </a:txBody>
                  <a:tcPr marL="85591" marR="85591" marT="42796" marB="42796"/>
                </a:tc>
                <a:extLst>
                  <a:ext uri="{0D108BD9-81ED-4DB2-BD59-A6C34878D82A}">
                    <a16:rowId xmlns:a16="http://schemas.microsoft.com/office/drawing/2014/main" val="1672326302"/>
                  </a:ext>
                </a:extLst>
              </a:tr>
              <a:tr h="347122">
                <a:tc>
                  <a:txBody>
                    <a:bodyPr/>
                    <a:lstStyle/>
                    <a:p>
                      <a:r>
                        <a:rPr lang="en-US" sz="1700" dirty="0"/>
                        <a:t>Hazy IPA</a:t>
                      </a:r>
                    </a:p>
                  </a:txBody>
                  <a:tcPr marL="85591" marR="85591" marT="42796" marB="42796"/>
                </a:tc>
                <a:tc>
                  <a:txBody>
                    <a:bodyPr/>
                    <a:lstStyle/>
                    <a:p>
                      <a:r>
                        <a:rPr lang="en-US" sz="1700" dirty="0"/>
                        <a:t>200-1000 NTU</a:t>
                      </a:r>
                    </a:p>
                  </a:txBody>
                  <a:tcPr marL="85591" marR="85591" marT="42796" marB="42796"/>
                </a:tc>
                <a:extLst>
                  <a:ext uri="{0D108BD9-81ED-4DB2-BD59-A6C34878D82A}">
                    <a16:rowId xmlns:a16="http://schemas.microsoft.com/office/drawing/2014/main" val="1546724008"/>
                  </a:ext>
                </a:extLst>
              </a:tr>
              <a:tr h="347122">
                <a:tc>
                  <a:txBody>
                    <a:bodyPr/>
                    <a:lstStyle/>
                    <a:p>
                      <a:r>
                        <a:rPr lang="en-US" sz="1700" dirty="0"/>
                        <a:t>Orange Juice</a:t>
                      </a:r>
                    </a:p>
                  </a:txBody>
                  <a:tcPr marL="85591" marR="85591" marT="42796" marB="42796"/>
                </a:tc>
                <a:tc>
                  <a:txBody>
                    <a:bodyPr/>
                    <a:lstStyle/>
                    <a:p>
                      <a:r>
                        <a:rPr lang="en-US" sz="1700" dirty="0"/>
                        <a:t>300-900 NTU</a:t>
                      </a:r>
                    </a:p>
                  </a:txBody>
                  <a:tcPr marL="85591" marR="85591" marT="42796" marB="42796"/>
                </a:tc>
                <a:extLst>
                  <a:ext uri="{0D108BD9-81ED-4DB2-BD59-A6C34878D82A}">
                    <a16:rowId xmlns:a16="http://schemas.microsoft.com/office/drawing/2014/main" val="61294307"/>
                  </a:ext>
                </a:extLst>
              </a:tr>
              <a:tr h="347122">
                <a:tc>
                  <a:txBody>
                    <a:bodyPr/>
                    <a:lstStyle/>
                    <a:p>
                      <a:r>
                        <a:rPr lang="en-US" sz="1700" dirty="0"/>
                        <a:t>Milk</a:t>
                      </a:r>
                    </a:p>
                  </a:txBody>
                  <a:tcPr marL="85591" marR="85591" marT="42796" marB="42796"/>
                </a:tc>
                <a:tc>
                  <a:txBody>
                    <a:bodyPr/>
                    <a:lstStyle/>
                    <a:p>
                      <a:r>
                        <a:rPr lang="en-US" sz="1700" dirty="0"/>
                        <a:t>&gt;4000 NTU</a:t>
                      </a:r>
                    </a:p>
                  </a:txBody>
                  <a:tcPr marL="85591" marR="85591" marT="42796" marB="42796"/>
                </a:tc>
                <a:extLst>
                  <a:ext uri="{0D108BD9-81ED-4DB2-BD59-A6C34878D82A}">
                    <a16:rowId xmlns:a16="http://schemas.microsoft.com/office/drawing/2014/main" val="1856143109"/>
                  </a:ext>
                </a:extLst>
              </a:tr>
            </a:tbl>
          </a:graphicData>
        </a:graphic>
      </p:graphicFrame>
      <p:sp>
        <p:nvSpPr>
          <p:cNvPr id="5" name="TextBox 4">
            <a:extLst>
              <a:ext uri="{FF2B5EF4-FFF2-40B4-BE49-F238E27FC236}">
                <a16:creationId xmlns:a16="http://schemas.microsoft.com/office/drawing/2014/main" id="{1EEFE0EE-F50F-E664-482B-0F1AEF367BDE}"/>
              </a:ext>
            </a:extLst>
          </p:cNvPr>
          <p:cNvSpPr txBox="1"/>
          <p:nvPr/>
        </p:nvSpPr>
        <p:spPr>
          <a:xfrm>
            <a:off x="528320" y="4525257"/>
            <a:ext cx="3292440" cy="276999"/>
          </a:xfrm>
          <a:prstGeom prst="rect">
            <a:avLst/>
          </a:prstGeom>
          <a:noFill/>
        </p:spPr>
        <p:txBody>
          <a:bodyPr wrap="none" rtlCol="0">
            <a:spAutoFit/>
          </a:bodyPr>
          <a:lstStyle/>
          <a:p>
            <a:r>
              <a:rPr lang="en-US" sz="1200" dirty="0"/>
              <a:t>https://</a:t>
            </a:r>
            <a:r>
              <a:rPr lang="en-US" sz="1200" dirty="0" err="1"/>
              <a:t>www.optek.com</a:t>
            </a:r>
            <a:r>
              <a:rPr lang="en-US" sz="1200" dirty="0"/>
              <a:t>/</a:t>
            </a:r>
            <a:r>
              <a:rPr lang="en-US" sz="1200" dirty="0" err="1"/>
              <a:t>en</a:t>
            </a:r>
            <a:r>
              <a:rPr lang="en-US" sz="1200" dirty="0"/>
              <a:t>/turbidity-</a:t>
            </a:r>
            <a:r>
              <a:rPr lang="en-US" sz="1200" dirty="0" err="1"/>
              <a:t>basics.asp</a:t>
            </a:r>
            <a:endParaRPr lang="en-US" sz="1200" dirty="0"/>
          </a:p>
        </p:txBody>
      </p:sp>
    </p:spTree>
    <p:extLst>
      <p:ext uri="{BB962C8B-B14F-4D97-AF65-F5344CB8AC3E}">
        <p14:creationId xmlns:p14="http://schemas.microsoft.com/office/powerpoint/2010/main" val="1826776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75C610-BD26-A1E5-3B19-CEBD25F37B28}"/>
              </a:ext>
            </a:extLst>
          </p:cNvPr>
          <p:cNvSpPr>
            <a:spLocks noGrp="1"/>
          </p:cNvSpPr>
          <p:nvPr>
            <p:ph idx="1"/>
          </p:nvPr>
        </p:nvSpPr>
        <p:spPr>
          <a:xfrm>
            <a:off x="395695" y="1261700"/>
            <a:ext cx="7305585" cy="1897878"/>
          </a:xfrm>
        </p:spPr>
        <p:txBody>
          <a:bodyPr/>
          <a:lstStyle/>
          <a:p>
            <a:r>
              <a:rPr lang="en-US" sz="2000" dirty="0"/>
              <a:t>Particles in suspension will refract light at different angles depending on their size</a:t>
            </a:r>
          </a:p>
          <a:p>
            <a:endParaRPr lang="en-US" dirty="0"/>
          </a:p>
          <a:p>
            <a:endParaRPr lang="en-US" dirty="0"/>
          </a:p>
          <a:p>
            <a:endParaRPr lang="en-US" dirty="0"/>
          </a:p>
        </p:txBody>
      </p:sp>
      <p:pic>
        <p:nvPicPr>
          <p:cNvPr id="4098" name="Picture 2">
            <a:extLst>
              <a:ext uri="{FF2B5EF4-FFF2-40B4-BE49-F238E27FC236}">
                <a16:creationId xmlns:a16="http://schemas.microsoft.com/office/drawing/2014/main" id="{A9DC0036-F772-92FB-EF1F-393DDF9B8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 y="2171083"/>
            <a:ext cx="7914641" cy="171071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B8A6537-257A-314D-AB7C-3602CB16925E}"/>
              </a:ext>
            </a:extLst>
          </p:cNvPr>
          <p:cNvSpPr>
            <a:spLocks noGrp="1"/>
          </p:cNvSpPr>
          <p:nvPr>
            <p:ph type="title"/>
          </p:nvPr>
        </p:nvSpPr>
        <p:spPr>
          <a:xfrm>
            <a:off x="457200" y="209164"/>
            <a:ext cx="8229600" cy="857250"/>
          </a:xfrm>
        </p:spPr>
        <p:txBody>
          <a:bodyPr/>
          <a:lstStyle/>
          <a:p>
            <a:r>
              <a:rPr lang="en-US" dirty="0"/>
              <a:t>How is </a:t>
            </a:r>
            <a:r>
              <a:rPr lang="en-US" dirty="0">
                <a:solidFill>
                  <a:srgbClr val="6AC4D7"/>
                </a:solidFill>
              </a:rPr>
              <a:t>haze</a:t>
            </a:r>
            <a:r>
              <a:rPr lang="en-US" dirty="0"/>
              <a:t> measured?</a:t>
            </a:r>
          </a:p>
        </p:txBody>
      </p:sp>
    </p:spTree>
    <p:extLst>
      <p:ext uri="{BB962C8B-B14F-4D97-AF65-F5344CB8AC3E}">
        <p14:creationId xmlns:p14="http://schemas.microsoft.com/office/powerpoint/2010/main" val="3385596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42">
            <a:extLst>
              <a:ext uri="{FF2B5EF4-FFF2-40B4-BE49-F238E27FC236}">
                <a16:creationId xmlns:a16="http://schemas.microsoft.com/office/drawing/2014/main" id="{CDEABE9F-546C-D2BD-4F78-1F18D42F351A}"/>
              </a:ext>
            </a:extLst>
          </p:cNvPr>
          <p:cNvSpPr>
            <a:spLocks noChangeAspect="1" noChangeArrowheads="1"/>
          </p:cNvSpPr>
          <p:nvPr/>
        </p:nvSpPr>
        <p:spPr bwMode="auto">
          <a:xfrm>
            <a:off x="3778251" y="3703638"/>
            <a:ext cx="21701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76092"/>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376092"/>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376092"/>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376092"/>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solidFill>
                <a:schemeClr val="tx1"/>
              </a:solidFill>
              <a:latin typeface="Arial" panose="020B0604020202020204" pitchFamily="34" charset="0"/>
            </a:endParaRPr>
          </a:p>
        </p:txBody>
      </p:sp>
      <p:sp>
        <p:nvSpPr>
          <p:cNvPr id="41" name="Rectangle 40">
            <a:extLst>
              <a:ext uri="{FF2B5EF4-FFF2-40B4-BE49-F238E27FC236}">
                <a16:creationId xmlns:a16="http://schemas.microsoft.com/office/drawing/2014/main" id="{54F7F585-8E12-19F8-C1FA-E207559439A3}"/>
              </a:ext>
            </a:extLst>
          </p:cNvPr>
          <p:cNvSpPr/>
          <p:nvPr/>
        </p:nvSpPr>
        <p:spPr>
          <a:xfrm>
            <a:off x="4868863" y="3703638"/>
            <a:ext cx="1079500" cy="108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extBox 1">
            <a:extLst>
              <a:ext uri="{FF2B5EF4-FFF2-40B4-BE49-F238E27FC236}">
                <a16:creationId xmlns:a16="http://schemas.microsoft.com/office/drawing/2014/main" id="{9F124EFE-5A78-0DB7-F0F3-44179F4FCD00}"/>
              </a:ext>
            </a:extLst>
          </p:cNvPr>
          <p:cNvSpPr txBox="1"/>
          <p:nvPr/>
        </p:nvSpPr>
        <p:spPr>
          <a:xfrm>
            <a:off x="6766684" y="5722620"/>
            <a:ext cx="2377317" cy="307777"/>
          </a:xfrm>
          <a:prstGeom prst="rect">
            <a:avLst/>
          </a:prstGeom>
          <a:noFill/>
        </p:spPr>
        <p:txBody>
          <a:bodyPr wrap="none" rtlCol="0">
            <a:spAutoFit/>
          </a:bodyPr>
          <a:lstStyle/>
          <a:p>
            <a:r>
              <a:rPr lang="en-US" sz="1400" dirty="0"/>
              <a:t>Kahle EM, et al ASBC 2020</a:t>
            </a:r>
          </a:p>
        </p:txBody>
      </p:sp>
      <p:pic>
        <p:nvPicPr>
          <p:cNvPr id="3" name="Picture 2" descr="Figure">
            <a:extLst>
              <a:ext uri="{FF2B5EF4-FFF2-40B4-BE49-F238E27FC236}">
                <a16:creationId xmlns:a16="http://schemas.microsoft.com/office/drawing/2014/main" id="{E2C1EFDB-70B1-5763-CF76-F21112F0E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3" t="3015" r="3106" b="2778"/>
          <a:stretch/>
        </p:blipFill>
        <p:spPr bwMode="auto">
          <a:xfrm>
            <a:off x="3879851" y="765945"/>
            <a:ext cx="4717733" cy="39016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0528455-896D-8112-0789-C82DD7003503}"/>
              </a:ext>
            </a:extLst>
          </p:cNvPr>
          <p:cNvSpPr>
            <a:spLocks noGrp="1"/>
          </p:cNvSpPr>
          <p:nvPr>
            <p:ph type="title"/>
          </p:nvPr>
        </p:nvSpPr>
        <p:spPr>
          <a:xfrm>
            <a:off x="368639" y="2099410"/>
            <a:ext cx="4609070" cy="857250"/>
          </a:xfrm>
        </p:spPr>
        <p:txBody>
          <a:bodyPr/>
          <a:lstStyle/>
          <a:p>
            <a:pPr algn="l">
              <a:lnSpc>
                <a:spcPts val="3140"/>
              </a:lnSpc>
            </a:pPr>
            <a:r>
              <a:rPr lang="en-US" sz="3200" dirty="0">
                <a:solidFill>
                  <a:srgbClr val="476A7F"/>
                </a:solidFill>
                <a:latin typeface="Ember Regular" panose="02000500000000000000" pitchFamily="2" charset="0"/>
              </a:rPr>
              <a:t>Types </a:t>
            </a:r>
            <a:br>
              <a:rPr lang="en-US" sz="3200" dirty="0">
                <a:solidFill>
                  <a:srgbClr val="476A7F"/>
                </a:solidFill>
                <a:latin typeface="Ember Regular" panose="02000500000000000000" pitchFamily="2" charset="0"/>
              </a:rPr>
            </a:br>
            <a:r>
              <a:rPr lang="en-US" sz="3200" dirty="0">
                <a:solidFill>
                  <a:srgbClr val="476A7F"/>
                </a:solidFill>
                <a:latin typeface="Ember Regular" panose="02000500000000000000" pitchFamily="2" charset="0"/>
              </a:rPr>
              <a:t>of </a:t>
            </a:r>
            <a:r>
              <a:rPr lang="en-US" sz="3200" dirty="0">
                <a:solidFill>
                  <a:srgbClr val="6AC4D7"/>
                </a:solidFill>
                <a:latin typeface="Ember Regular" panose="02000500000000000000" pitchFamily="2" charset="0"/>
              </a:rPr>
              <a:t>haze</a:t>
            </a:r>
          </a:p>
        </p:txBody>
      </p:sp>
    </p:spTree>
    <p:extLst>
      <p:ext uri="{BB962C8B-B14F-4D97-AF65-F5344CB8AC3E}">
        <p14:creationId xmlns:p14="http://schemas.microsoft.com/office/powerpoint/2010/main" val="3917160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28590</TotalTime>
  <Words>851</Words>
  <Application>Microsoft Macintosh PowerPoint</Application>
  <PresentationFormat>On-screen Show (16:9)</PresentationFormat>
  <Paragraphs>150</Paragraphs>
  <Slides>29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Ember Regular</vt:lpstr>
      <vt:lpstr>Ember Rough</vt:lpstr>
      <vt:lpstr>Roboto</vt:lpstr>
      <vt:lpstr>Times New Roman</vt:lpstr>
      <vt:lpstr>Office Theme</vt:lpstr>
      <vt:lpstr>Hazy Magic:  Yeast and hop  selection  analyzed</vt:lpstr>
      <vt:lpstr>Yeast and  hops analysis</vt:lpstr>
      <vt:lpstr>What is haze?</vt:lpstr>
      <vt:lpstr>What is haze  in Beer?</vt:lpstr>
      <vt:lpstr>Types of haze</vt:lpstr>
      <vt:lpstr>origins of haze</vt:lpstr>
      <vt:lpstr>How is haze measured?</vt:lpstr>
      <vt:lpstr>How is haze measured?</vt:lpstr>
      <vt:lpstr>Types  of haze</vt:lpstr>
      <vt:lpstr>Types of haze</vt:lpstr>
      <vt:lpstr>ORIGIN  OF haze</vt:lpstr>
      <vt:lpstr>WHY DO WE  WANT haze?</vt:lpstr>
      <vt:lpstr>Yeast dependent haze</vt:lpstr>
      <vt:lpstr>Hypothesis:</vt:lpstr>
      <vt:lpstr>Aims:</vt:lpstr>
      <vt:lpstr>Materials and Methods:</vt:lpstr>
      <vt:lpstr>PowerPoint Presentation</vt:lpstr>
      <vt:lpstr>Aim 1: To test haze-positive  or haze-neutral/ negative strains</vt:lpstr>
      <vt:lpstr>PowerPoint Presentation</vt:lpstr>
      <vt:lpstr>PowerPoint Presentation</vt:lpstr>
      <vt:lpstr>PowerPoint Presentation</vt:lpstr>
      <vt:lpstr>PowerPoint Presentation</vt:lpstr>
      <vt:lpstr>PowerPoint Presentation</vt:lpstr>
      <vt:lpstr>Summary</vt:lpstr>
      <vt:lpstr>Caveats and issues with experiments</vt:lpstr>
      <vt:lpstr>Acknowledgements</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dc:title>
  <dc:creator>Pat</dc:creator>
  <cp:lastModifiedBy>DEREK LACEY</cp:lastModifiedBy>
  <cp:revision>76</cp:revision>
  <cp:lastPrinted>2021-07-15T00:03:16Z</cp:lastPrinted>
  <dcterms:created xsi:type="dcterms:W3CDTF">2019-01-30T07:08:50Z</dcterms:created>
  <dcterms:modified xsi:type="dcterms:W3CDTF">2023-08-21T22:11:23Z</dcterms:modified>
</cp:coreProperties>
</file>